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1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492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7961E9F-E0E6-40C4-A82A-353D407BB5D2}" type="datetime1">
              <a:rPr lang="de-DE" smtClean="0"/>
              <a:t>14.09.2024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2FB8D33C-7ACD-49A2-A6E3-CA67B99D1A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1204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8D918-8D79-475A-8E8F-29400FD52350}" type="datetime1">
              <a:rPr lang="de-DE" smtClean="0"/>
              <a:t>14.09.2024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D33C-7ACD-49A2-A6E3-CA67B99D1A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637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83A5-B89A-48BE-832F-D3F3CBD74ACF}" type="datetime1">
              <a:rPr lang="de-DE" smtClean="0"/>
              <a:t>14.09.2024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D33C-7ACD-49A2-A6E3-CA67B99D1A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6341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794-1F35-4428-9BFE-17271105BFE7}" type="datetime1">
              <a:rPr lang="de-DE" smtClean="0"/>
              <a:t>14.09.2024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65920" y="5642803"/>
            <a:ext cx="2926080" cy="1397039"/>
          </a:xfrm>
        </p:spPr>
        <p:txBody>
          <a:bodyPr/>
          <a:lstStyle>
            <a:lvl1pPr>
              <a:defRPr sz="6000" baseline="0"/>
            </a:lvl1pPr>
          </a:lstStyle>
          <a:p>
            <a:fld id="{2FB8D33C-7ACD-49A2-A6E3-CA67B99D1A2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2771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4721-082B-40D1-9846-38D33B7BC195}" type="datetime1">
              <a:rPr lang="de-DE" smtClean="0"/>
              <a:t>14.09.2024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D33C-7ACD-49A2-A6E3-CA67B99D1A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9604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571105"/>
            <a:ext cx="4663440" cy="41943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571105"/>
            <a:ext cx="4663440" cy="41943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E850-CA79-4E07-9CAB-1E12BCF128E0}" type="datetime1">
              <a:rPr lang="de-DE" smtClean="0"/>
              <a:t>14.09.2024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004079" y="6020055"/>
            <a:ext cx="2187921" cy="1013383"/>
          </a:xfrm>
        </p:spPr>
        <p:txBody>
          <a:bodyPr/>
          <a:lstStyle>
            <a:lvl1pPr>
              <a:defRPr sz="6000"/>
            </a:lvl1pPr>
          </a:lstStyle>
          <a:p>
            <a:fld id="{2FB8D33C-7ACD-49A2-A6E3-CA67B99D1A2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4400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73345"/>
            <a:ext cx="4663440" cy="725432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195721"/>
            <a:ext cx="4663440" cy="375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47334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193627"/>
            <a:ext cx="4663440" cy="375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14C9B-6706-4D39-92B9-09E7DE04BE09}" type="datetime1">
              <a:rPr lang="de-DE" smtClean="0"/>
              <a:t>14.09.2024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265920" y="6048005"/>
            <a:ext cx="2926080" cy="1013383"/>
          </a:xfrm>
        </p:spPr>
        <p:txBody>
          <a:bodyPr/>
          <a:lstStyle>
            <a:lvl1pPr>
              <a:defRPr sz="6000"/>
            </a:lvl1pPr>
          </a:lstStyle>
          <a:p>
            <a:fld id="{2FB8D33C-7ACD-49A2-A6E3-CA67B99D1A2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5319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5696-DD34-48FE-B644-8A66D6C7408A}" type="datetime1">
              <a:rPr lang="de-DE" smtClean="0"/>
              <a:t>14.09.2024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D33C-7ACD-49A2-A6E3-CA67B99D1A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699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8FF45-A637-430A-BF90-B4F6904B0B06}" type="datetime1">
              <a:rPr lang="de-DE" smtClean="0"/>
              <a:t>14.09.2024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D33C-7ACD-49A2-A6E3-CA67B99D1A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2164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3205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1663-D421-4D7B-845B-F521D63845F3}" type="datetime1">
              <a:rPr lang="de-DE" smtClean="0"/>
              <a:t>14.09.2024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2FB8D33C-7ACD-49A2-A6E3-CA67B99D1A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0215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5E6A4E7-86F3-4470-BD49-B8C391857DB8}" type="datetime1">
              <a:rPr lang="de-DE" smtClean="0"/>
              <a:t>14.09.2024</a:t>
            </a:fld>
            <a:endParaRPr lang="de-DE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de-D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2FB8D33C-7ACD-49A2-A6E3-CA67B99D1A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51236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8406088A-1BCF-4C18-A3DC-92680546BB5C}"/>
              </a:ext>
            </a:extLst>
          </p:cNvPr>
          <p:cNvSpPr/>
          <p:nvPr userDrawn="1"/>
        </p:nvSpPr>
        <p:spPr>
          <a:xfrm>
            <a:off x="0" y="0"/>
            <a:ext cx="12192000" cy="12348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606" y="221465"/>
            <a:ext cx="10772775" cy="10133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1377098"/>
            <a:ext cx="10753725" cy="48930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F4DF20F0-12DF-4060-A89D-12659E19E001}" type="datetime1">
              <a:rPr lang="de-DE" smtClean="0"/>
              <a:t>14.09.2024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20" y="6020055"/>
            <a:ext cx="2926080" cy="10133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0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2FB8D33C-7ACD-49A2-A6E3-CA67B99D1A2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1008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EF4513-5773-4447-BA3F-F6F3EABBCF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spc="-1" dirty="0"/>
              <a:t>Information und Daten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073A4A7-DB39-488E-A20C-1CB4E6CFA5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de-DE" spc="-1" dirty="0"/>
              <a:t>Was sind Informationen?</a:t>
            </a:r>
          </a:p>
          <a:p>
            <a:pPr>
              <a:lnSpc>
                <a:spcPct val="100000"/>
              </a:lnSpc>
            </a:pPr>
            <a:r>
              <a:rPr lang="de-DE" spc="-1" dirty="0"/>
              <a:t>Was sind Daten?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406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67CEB4-CAF1-47FF-84B1-FC503F858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de-DE" spc="-1" dirty="0"/>
              <a:t>Information und Daten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101FF9E-0BBD-420B-B6EA-183A81EAE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920" y="5661224"/>
            <a:ext cx="2926080" cy="1397039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B8D33C-7ACD-49A2-A6E3-CA67B99D1A28}" type="slidenum">
              <a:rPr kumimoji="0" lang="de-DE" sz="6000" b="0" i="0" u="none" strike="noStrike" kern="1200" cap="none" spc="0" normalizeH="0" baseline="0" noProof="0" smtClean="0">
                <a:ln>
                  <a:noFill/>
                </a:ln>
                <a:solidFill>
                  <a:srgbClr val="50B4C8">
                    <a:alpha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6000" b="0" i="0" u="none" strike="noStrike" kern="1200" cap="none" spc="0" normalizeH="0" baseline="0" noProof="0" dirty="0">
              <a:ln>
                <a:noFill/>
              </a:ln>
              <a:solidFill>
                <a:srgbClr val="50B4C8">
                  <a:alpha val="25000"/>
                </a:srgb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Textfeld 17">
            <a:extLst>
              <a:ext uri="{FF2B5EF4-FFF2-40B4-BE49-F238E27FC236}">
                <a16:creationId xmlns:a16="http://schemas.microsoft.com/office/drawing/2014/main" id="{C8AC6D22-C72C-4D60-92B1-4A408B3B9968}"/>
              </a:ext>
            </a:extLst>
          </p:cNvPr>
          <p:cNvSpPr/>
          <p:nvPr/>
        </p:nvSpPr>
        <p:spPr>
          <a:xfrm>
            <a:off x="4418653" y="1234848"/>
            <a:ext cx="2743613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400" b="1" u="sng" strike="noStrike" spc="-1" dirty="0">
                <a:uFill>
                  <a:solidFill>
                    <a:srgbClr val="FF0000"/>
                  </a:solidFill>
                </a:uFill>
                <a:latin typeface="Calibri Light"/>
              </a:rPr>
              <a:t>Daten</a:t>
            </a:r>
            <a:r>
              <a:rPr lang="de-DE" sz="1800" b="1" strike="noStrike" spc="-1" dirty="0">
                <a:latin typeface="Calibri Light"/>
              </a:rPr>
              <a:t> </a:t>
            </a:r>
            <a:r>
              <a:rPr lang="de-DE" sz="2400" b="1" strike="noStrike" spc="-1" dirty="0">
                <a:latin typeface="Calibri Light"/>
              </a:rPr>
              <a:t>vs</a:t>
            </a:r>
            <a:r>
              <a:rPr lang="de-DE" sz="1800" b="1" strike="noStrike" spc="-1" dirty="0">
                <a:latin typeface="Calibri Light"/>
              </a:rPr>
              <a:t>. </a:t>
            </a:r>
            <a:r>
              <a:rPr lang="de-DE" sz="2400" b="1" u="sng" strike="noStrike" spc="-1" dirty="0">
                <a:uFill>
                  <a:solidFill>
                    <a:srgbClr val="FF0000"/>
                  </a:solidFill>
                </a:uFill>
                <a:latin typeface="Calibri Light"/>
              </a:rPr>
              <a:t>Information</a:t>
            </a:r>
            <a:endParaRPr lang="de-DE" sz="1800" b="0" strike="noStrike" spc="-1" dirty="0">
              <a:latin typeface="Calibri Light"/>
            </a:endParaRPr>
          </a:p>
        </p:txBody>
      </p:sp>
      <p:sp>
        <p:nvSpPr>
          <p:cNvPr id="8" name="Textfeld 19">
            <a:extLst>
              <a:ext uri="{FF2B5EF4-FFF2-40B4-BE49-F238E27FC236}">
                <a16:creationId xmlns:a16="http://schemas.microsoft.com/office/drawing/2014/main" id="{66D36BFD-8590-4D0E-8951-4BD45F0AE0B2}"/>
              </a:ext>
            </a:extLst>
          </p:cNvPr>
          <p:cNvSpPr/>
          <p:nvPr/>
        </p:nvSpPr>
        <p:spPr>
          <a:xfrm>
            <a:off x="1809720" y="1999318"/>
            <a:ext cx="8572320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de-DE" sz="2000" b="0" strike="noStrike" spc="-1" dirty="0">
                <a:solidFill>
                  <a:srgbClr val="FF0000"/>
                </a:solidFill>
                <a:latin typeface="Calibri Light"/>
              </a:rPr>
              <a:t>Daten</a:t>
            </a:r>
            <a:r>
              <a:rPr lang="de-DE" sz="2000" b="0" strike="noStrike" spc="-1" dirty="0">
                <a:solidFill>
                  <a:srgbClr val="FFFFFF"/>
                </a:solidFill>
                <a:latin typeface="Calibri Light"/>
              </a:rPr>
              <a:t> </a:t>
            </a:r>
            <a:r>
              <a:rPr lang="de-DE" sz="2000" b="0" strike="noStrike" spc="-1" dirty="0">
                <a:latin typeface="Calibri Light"/>
              </a:rPr>
              <a:t>sind in der Regel eine digitale Repräsentation von </a:t>
            </a:r>
            <a:r>
              <a:rPr lang="de-DE" sz="2000" b="0" strike="noStrike" spc="-1" dirty="0">
                <a:solidFill>
                  <a:srgbClr val="FF0000"/>
                </a:solidFill>
                <a:latin typeface="Calibri Light"/>
              </a:rPr>
              <a:t>Informationen</a:t>
            </a:r>
            <a:r>
              <a:rPr lang="de-DE" sz="2000" b="0" strike="noStrike" spc="-1" dirty="0">
                <a:solidFill>
                  <a:srgbClr val="FFFFFF"/>
                </a:solidFill>
                <a:latin typeface="Calibri Light"/>
              </a:rPr>
              <a:t>. </a:t>
            </a:r>
            <a:endParaRPr lang="de-DE" sz="2000" b="0" strike="noStrike" spc="-1" dirty="0">
              <a:latin typeface="Calibri Light"/>
            </a:endParaRPr>
          </a:p>
        </p:txBody>
      </p:sp>
      <p:sp>
        <p:nvSpPr>
          <p:cNvPr id="9" name="Textfeld 21">
            <a:extLst>
              <a:ext uri="{FF2B5EF4-FFF2-40B4-BE49-F238E27FC236}">
                <a16:creationId xmlns:a16="http://schemas.microsoft.com/office/drawing/2014/main" id="{2FFDD607-A200-4876-91B1-30FDFEECF8BC}"/>
              </a:ext>
            </a:extLst>
          </p:cNvPr>
          <p:cNvSpPr/>
          <p:nvPr/>
        </p:nvSpPr>
        <p:spPr>
          <a:xfrm>
            <a:off x="1738440" y="2513758"/>
            <a:ext cx="8643600" cy="644877"/>
          </a:xfrm>
          <a:prstGeom prst="rect">
            <a:avLst/>
          </a:prstGeom>
          <a:solidFill>
            <a:schemeClr val="bg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de-DE" sz="1800" b="0" strike="noStrike" spc="-1" dirty="0">
                <a:latin typeface="Calibri Light"/>
              </a:rPr>
              <a:t>Um aus Daten Informationen zu gewinnen, müssen sie in einem </a:t>
            </a:r>
          </a:p>
          <a:p>
            <a:pPr algn="ctr">
              <a:lnSpc>
                <a:spcPct val="100000"/>
              </a:lnSpc>
              <a:buNone/>
            </a:pPr>
            <a:r>
              <a:rPr lang="de-DE" sz="1800" b="0" strike="noStrike" spc="-1" dirty="0">
                <a:latin typeface="Calibri Light"/>
              </a:rPr>
              <a:t>Bedeutungskontext </a:t>
            </a:r>
            <a:r>
              <a:rPr lang="de-DE" sz="1800" b="0" strike="noStrike" spc="-1" dirty="0">
                <a:solidFill>
                  <a:srgbClr val="FF0000"/>
                </a:solidFill>
                <a:latin typeface="Calibri Light"/>
              </a:rPr>
              <a:t>interpretiert</a:t>
            </a:r>
            <a:r>
              <a:rPr lang="de-DE" sz="1800" b="0" strike="noStrike" spc="-1" dirty="0">
                <a:latin typeface="Calibri Light"/>
              </a:rPr>
              <a:t> werden. </a:t>
            </a:r>
          </a:p>
        </p:txBody>
      </p:sp>
      <p:sp>
        <p:nvSpPr>
          <p:cNvPr id="10" name="Textfeld 22">
            <a:extLst>
              <a:ext uri="{FF2B5EF4-FFF2-40B4-BE49-F238E27FC236}">
                <a16:creationId xmlns:a16="http://schemas.microsoft.com/office/drawing/2014/main" id="{D5A73D98-E412-4BE7-A626-621FADD631D0}"/>
              </a:ext>
            </a:extLst>
          </p:cNvPr>
          <p:cNvSpPr/>
          <p:nvPr/>
        </p:nvSpPr>
        <p:spPr>
          <a:xfrm>
            <a:off x="5940000" y="3882911"/>
            <a:ext cx="4442040" cy="1614240"/>
          </a:xfrm>
          <a:prstGeom prst="rect">
            <a:avLst/>
          </a:prstGeom>
          <a:solidFill>
            <a:schemeClr val="accent2">
              <a:alpha val="5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Calibri Light"/>
              </a:rPr>
              <a:t>Die Zahlenfolge „12345678“ kann </a:t>
            </a:r>
          </a:p>
          <a:p>
            <a:pPr indent="-21600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de-DE" sz="2000" b="0" strike="noStrike" spc="-1" dirty="0">
                <a:latin typeface="Calibri Light"/>
              </a:rPr>
              <a:t> für eine </a:t>
            </a:r>
            <a:r>
              <a:rPr lang="de-DE" sz="2000" b="0" strike="noStrike" spc="-1" dirty="0" err="1">
                <a:latin typeface="Calibri Light"/>
              </a:rPr>
              <a:t>Telefonummer</a:t>
            </a:r>
            <a:r>
              <a:rPr lang="de-DE" sz="2000" b="0" strike="noStrike" spc="-1" dirty="0">
                <a:latin typeface="Calibri Light"/>
              </a:rPr>
              <a:t>, </a:t>
            </a:r>
          </a:p>
          <a:p>
            <a:pPr indent="-21600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de-DE" sz="2000" b="0" strike="noStrike" spc="-1" dirty="0">
                <a:latin typeface="Calibri Light"/>
              </a:rPr>
              <a:t> eine Kontonummer oder </a:t>
            </a:r>
          </a:p>
          <a:p>
            <a:pPr indent="-216000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de-DE" sz="2000" b="0" strike="noStrike" spc="-1" dirty="0">
                <a:latin typeface="Calibri Light"/>
              </a:rPr>
              <a:t> die Anzahl von Kfz-Neuzulassungen </a:t>
            </a:r>
          </a:p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Calibri Light"/>
              </a:rPr>
              <a:t>  in einem bestimmten Zeitraum stehen. </a:t>
            </a:r>
          </a:p>
        </p:txBody>
      </p:sp>
      <p:sp>
        <p:nvSpPr>
          <p:cNvPr id="11" name="Textfeld 23">
            <a:extLst>
              <a:ext uri="{FF2B5EF4-FFF2-40B4-BE49-F238E27FC236}">
                <a16:creationId xmlns:a16="http://schemas.microsoft.com/office/drawing/2014/main" id="{EEDD507E-0024-45AA-A9F5-7C679E1BCED6}"/>
              </a:ext>
            </a:extLst>
          </p:cNvPr>
          <p:cNvSpPr/>
          <p:nvPr/>
        </p:nvSpPr>
        <p:spPr>
          <a:xfrm>
            <a:off x="1738440" y="3890165"/>
            <a:ext cx="3857400" cy="1309320"/>
          </a:xfrm>
          <a:prstGeom prst="rect">
            <a:avLst/>
          </a:prstGeom>
          <a:solidFill>
            <a:schemeClr val="accent1">
              <a:alpha val="5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Calibri Light"/>
              </a:rPr>
              <a:t>Als reiner Datensatz betrachtet </a:t>
            </a:r>
          </a:p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Calibri Light"/>
              </a:rPr>
              <a:t>handelt es sich bei „12345678“ </a:t>
            </a:r>
          </a:p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Calibri Light"/>
              </a:rPr>
              <a:t>nur um eine Aneinanderreihung </a:t>
            </a:r>
          </a:p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Calibri Light"/>
              </a:rPr>
              <a:t>von Ziffern. </a:t>
            </a:r>
          </a:p>
        </p:txBody>
      </p:sp>
      <p:sp>
        <p:nvSpPr>
          <p:cNvPr id="12" name="Textfeld 24">
            <a:extLst>
              <a:ext uri="{FF2B5EF4-FFF2-40B4-BE49-F238E27FC236}">
                <a16:creationId xmlns:a16="http://schemas.microsoft.com/office/drawing/2014/main" id="{5DD7108F-01BD-4232-9E68-C3FD73EE45D4}"/>
              </a:ext>
            </a:extLst>
          </p:cNvPr>
          <p:cNvSpPr/>
          <p:nvPr/>
        </p:nvSpPr>
        <p:spPr>
          <a:xfrm>
            <a:off x="3168540" y="6031401"/>
            <a:ext cx="5853240" cy="39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1" strike="noStrike" spc="-1" dirty="0">
                <a:solidFill>
                  <a:srgbClr val="C00000"/>
                </a:solidFill>
                <a:latin typeface="Calibri Light"/>
              </a:rPr>
              <a:t>Die Bedeutung wird erst im jeweiligen Kontext sichtbar!</a:t>
            </a:r>
            <a:endParaRPr lang="de-DE" sz="2000" b="0" strike="noStrike" spc="-1" dirty="0">
              <a:latin typeface="Calibri Light"/>
            </a:endParaRPr>
          </a:p>
        </p:txBody>
      </p:sp>
      <p:sp>
        <p:nvSpPr>
          <p:cNvPr id="13" name="Textfeld 25">
            <a:extLst>
              <a:ext uri="{FF2B5EF4-FFF2-40B4-BE49-F238E27FC236}">
                <a16:creationId xmlns:a16="http://schemas.microsoft.com/office/drawing/2014/main" id="{B3E99CF1-C79E-4105-B66A-C60B1EDABB81}"/>
              </a:ext>
            </a:extLst>
          </p:cNvPr>
          <p:cNvSpPr/>
          <p:nvPr/>
        </p:nvSpPr>
        <p:spPr>
          <a:xfrm>
            <a:off x="1738440" y="3560836"/>
            <a:ext cx="1155240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Calibri Light"/>
              </a:rPr>
              <a:t>Beispiel:</a:t>
            </a:r>
          </a:p>
        </p:txBody>
      </p:sp>
      <p:grpSp>
        <p:nvGrpSpPr>
          <p:cNvPr id="14" name="Gruppieren 31">
            <a:extLst>
              <a:ext uri="{FF2B5EF4-FFF2-40B4-BE49-F238E27FC236}">
                <a16:creationId xmlns:a16="http://schemas.microsoft.com/office/drawing/2014/main" id="{5D5D9770-B33D-492A-95B6-778A5A99BB9B}"/>
              </a:ext>
            </a:extLst>
          </p:cNvPr>
          <p:cNvGrpSpPr/>
          <p:nvPr/>
        </p:nvGrpSpPr>
        <p:grpSpPr>
          <a:xfrm>
            <a:off x="2893679" y="1695059"/>
            <a:ext cx="6202081" cy="398655"/>
            <a:chOff x="2893679" y="1324381"/>
            <a:chExt cx="6202081" cy="398655"/>
          </a:xfrm>
        </p:grpSpPr>
        <p:sp>
          <p:nvSpPr>
            <p:cNvPr id="15" name="Gerade Verbindung mit Pfeil 28">
              <a:extLst>
                <a:ext uri="{FF2B5EF4-FFF2-40B4-BE49-F238E27FC236}">
                  <a16:creationId xmlns:a16="http://schemas.microsoft.com/office/drawing/2014/main" id="{63C4048D-E537-43BF-95FA-9579697F68BD}"/>
                </a:ext>
              </a:extLst>
            </p:cNvPr>
            <p:cNvSpPr/>
            <p:nvPr/>
          </p:nvSpPr>
          <p:spPr>
            <a:xfrm rot="10800000" flipV="1">
              <a:off x="2893679" y="1324381"/>
              <a:ext cx="2040629" cy="398655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round/>
              <a:tailEnd type="triangle" w="lg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" name="Gerade Verbindung mit Pfeil 30">
              <a:extLst>
                <a:ext uri="{FF2B5EF4-FFF2-40B4-BE49-F238E27FC236}">
                  <a16:creationId xmlns:a16="http://schemas.microsoft.com/office/drawing/2014/main" id="{14AB1CC7-9F8D-4364-8708-61057506BDCF}"/>
                </a:ext>
              </a:extLst>
            </p:cNvPr>
            <p:cNvSpPr/>
            <p:nvPr/>
          </p:nvSpPr>
          <p:spPr>
            <a:xfrm>
              <a:off x="6595920" y="1357200"/>
              <a:ext cx="2499840" cy="2854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round/>
              <a:tailEnd type="triangle" w="lg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</p:spTree>
    <p:extLst>
      <p:ext uri="{BB962C8B-B14F-4D97-AF65-F5344CB8AC3E}">
        <p14:creationId xmlns:p14="http://schemas.microsoft.com/office/powerpoint/2010/main" val="391740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521D14-18D6-4D95-8DAF-D2043B8C2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661" y="258674"/>
            <a:ext cx="4258424" cy="1013383"/>
          </a:xfrm>
        </p:spPr>
        <p:txBody>
          <a:bodyPr/>
          <a:lstStyle/>
          <a:p>
            <a:r>
              <a:rPr lang="de-DE" dirty="0"/>
              <a:t>Wiederholung: </a:t>
            </a:r>
            <a:endParaRPr lang="de-DE" b="1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CF972E1-E713-4522-BCF7-24A99CA4C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D33C-7ACD-49A2-A6E3-CA67B99D1A28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5" name="Textfeld 18">
            <a:extLst>
              <a:ext uri="{FF2B5EF4-FFF2-40B4-BE49-F238E27FC236}">
                <a16:creationId xmlns:a16="http://schemas.microsoft.com/office/drawing/2014/main" id="{24FAC932-EC6D-4AC6-AF88-378C1B8C8C90}"/>
              </a:ext>
            </a:extLst>
          </p:cNvPr>
          <p:cNvSpPr/>
          <p:nvPr/>
        </p:nvSpPr>
        <p:spPr>
          <a:xfrm>
            <a:off x="781453" y="1414334"/>
            <a:ext cx="3772440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Calibri Light"/>
              </a:rPr>
              <a:t>Die kleinste Informationseinheit ist 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8ADAA277-9D40-46F9-A03D-862035DDD714}"/>
              </a:ext>
            </a:extLst>
          </p:cNvPr>
          <p:cNvSpPr txBox="1">
            <a:spLocks/>
          </p:cNvSpPr>
          <p:nvPr/>
        </p:nvSpPr>
        <p:spPr>
          <a:xfrm>
            <a:off x="4681676" y="283993"/>
            <a:ext cx="8948222" cy="10133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Das </a:t>
            </a:r>
            <a:r>
              <a:rPr lang="de-DE" b="1" dirty="0"/>
              <a:t>Bit</a:t>
            </a:r>
          </a:p>
        </p:txBody>
      </p:sp>
      <p:sp>
        <p:nvSpPr>
          <p:cNvPr id="7" name="Textfeld 18">
            <a:extLst>
              <a:ext uri="{FF2B5EF4-FFF2-40B4-BE49-F238E27FC236}">
                <a16:creationId xmlns:a16="http://schemas.microsoft.com/office/drawing/2014/main" id="{86EB8682-90F5-48C1-B8E0-EB7937235B9D}"/>
              </a:ext>
            </a:extLst>
          </p:cNvPr>
          <p:cNvSpPr/>
          <p:nvPr/>
        </p:nvSpPr>
        <p:spPr>
          <a:xfrm>
            <a:off x="4410385" y="1414334"/>
            <a:ext cx="3772440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Calibri Light"/>
              </a:rPr>
              <a:t>das </a:t>
            </a:r>
            <a:r>
              <a:rPr lang="de-DE" sz="2000" b="0" strike="noStrike" spc="-1" dirty="0">
                <a:solidFill>
                  <a:srgbClr val="FF0000"/>
                </a:solidFill>
                <a:latin typeface="Calibri Light"/>
              </a:rPr>
              <a:t>Bit</a:t>
            </a:r>
            <a:r>
              <a:rPr lang="de-DE" sz="2000" b="0" strike="noStrike" spc="-1" dirty="0">
                <a:latin typeface="Calibri Light"/>
              </a:rPr>
              <a:t> (</a:t>
            </a:r>
            <a:r>
              <a:rPr lang="de-DE" sz="2000" b="0" strike="noStrike" spc="-1" dirty="0" err="1">
                <a:solidFill>
                  <a:srgbClr val="FF0000"/>
                </a:solidFill>
                <a:latin typeface="Calibri Light"/>
              </a:rPr>
              <a:t>b</a:t>
            </a:r>
            <a:r>
              <a:rPr lang="de-DE" sz="2000" b="0" strike="noStrike" spc="-1" dirty="0" err="1">
                <a:latin typeface="Calibri Light"/>
              </a:rPr>
              <a:t>inary</a:t>
            </a:r>
            <a:r>
              <a:rPr lang="de-DE" sz="2000" b="0" strike="noStrike" spc="-1" dirty="0">
                <a:latin typeface="Calibri Light"/>
              </a:rPr>
              <a:t> </a:t>
            </a:r>
            <a:r>
              <a:rPr lang="de-DE" sz="2000" b="0" strike="noStrike" spc="-1" dirty="0" err="1">
                <a:latin typeface="Calibri Light"/>
              </a:rPr>
              <a:t>dig</a:t>
            </a:r>
            <a:r>
              <a:rPr lang="de-DE" sz="2000" b="0" strike="noStrike" spc="-1" dirty="0" err="1">
                <a:solidFill>
                  <a:srgbClr val="FF0000"/>
                </a:solidFill>
                <a:latin typeface="Calibri Light"/>
              </a:rPr>
              <a:t>it</a:t>
            </a:r>
            <a:r>
              <a:rPr lang="de-DE" sz="2000" b="0" strike="noStrike" spc="-1" dirty="0">
                <a:latin typeface="Calibri Light"/>
              </a:rPr>
              <a:t>)</a:t>
            </a:r>
          </a:p>
        </p:txBody>
      </p:sp>
      <p:sp>
        <p:nvSpPr>
          <p:cNvPr id="8" name="Textfeld 16">
            <a:extLst>
              <a:ext uri="{FF2B5EF4-FFF2-40B4-BE49-F238E27FC236}">
                <a16:creationId xmlns:a16="http://schemas.microsoft.com/office/drawing/2014/main" id="{3444D8B4-342B-4DEC-BA95-9CB377D613F3}"/>
              </a:ext>
            </a:extLst>
          </p:cNvPr>
          <p:cNvSpPr/>
          <p:nvPr/>
        </p:nvSpPr>
        <p:spPr>
          <a:xfrm>
            <a:off x="781453" y="2097542"/>
            <a:ext cx="7020000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u="sng" strike="noStrike" spc="-1" dirty="0">
                <a:uFillTx/>
                <a:latin typeface="Calibri Light"/>
              </a:rPr>
              <a:t>Frage</a:t>
            </a:r>
            <a:r>
              <a:rPr lang="de-DE" sz="2000" b="0" strike="noStrike" spc="-1" dirty="0">
                <a:latin typeface="Calibri Light"/>
              </a:rPr>
              <a:t>: Wie viele Informationen kann man mit einem Bit speichern?</a:t>
            </a:r>
          </a:p>
        </p:txBody>
      </p:sp>
      <p:sp>
        <p:nvSpPr>
          <p:cNvPr id="9" name="Textfeld 20">
            <a:extLst>
              <a:ext uri="{FF2B5EF4-FFF2-40B4-BE49-F238E27FC236}">
                <a16:creationId xmlns:a16="http://schemas.microsoft.com/office/drawing/2014/main" id="{512ACCD4-F78E-4822-96CF-D252CE029742}"/>
              </a:ext>
            </a:extLst>
          </p:cNvPr>
          <p:cNvSpPr/>
          <p:nvPr/>
        </p:nvSpPr>
        <p:spPr>
          <a:xfrm>
            <a:off x="1936920" y="2686181"/>
            <a:ext cx="8318160" cy="398655"/>
          </a:xfrm>
          <a:prstGeom prst="rect">
            <a:avLst/>
          </a:prstGeom>
          <a:solidFill>
            <a:schemeClr val="tx2">
              <a:alpha val="5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Calibri Light"/>
              </a:rPr>
              <a:t>Mit </a:t>
            </a:r>
            <a:r>
              <a:rPr lang="de-DE" sz="2000" b="1" strike="noStrike" spc="-1" dirty="0">
                <a:solidFill>
                  <a:srgbClr val="FF0000"/>
                </a:solidFill>
                <a:latin typeface="Calibri Light"/>
              </a:rPr>
              <a:t>1 Bit</a:t>
            </a:r>
            <a:r>
              <a:rPr lang="de-DE" sz="2000" b="0" strike="noStrike" spc="-1" dirty="0">
                <a:solidFill>
                  <a:srgbClr val="FF0000"/>
                </a:solidFill>
                <a:latin typeface="Calibri Light"/>
              </a:rPr>
              <a:t> </a:t>
            </a:r>
            <a:r>
              <a:rPr lang="de-DE" sz="2000" b="0" strike="noStrike" spc="-1" dirty="0">
                <a:latin typeface="Calibri Light"/>
              </a:rPr>
              <a:t>kann man </a:t>
            </a:r>
            <a:r>
              <a:rPr lang="de-DE" sz="2000" b="1" strike="noStrike" spc="-1" dirty="0">
                <a:solidFill>
                  <a:srgbClr val="FF0000"/>
                </a:solidFill>
                <a:latin typeface="Calibri Light"/>
              </a:rPr>
              <a:t>2 verschiedene Informationen </a:t>
            </a:r>
            <a:r>
              <a:rPr lang="de-DE" sz="2000" b="0" strike="noStrike" spc="-1" dirty="0">
                <a:latin typeface="Calibri Light"/>
              </a:rPr>
              <a:t>digitalisieren.</a:t>
            </a:r>
          </a:p>
        </p:txBody>
      </p:sp>
      <p:sp>
        <p:nvSpPr>
          <p:cNvPr id="10" name="Textfeld 16">
            <a:extLst>
              <a:ext uri="{FF2B5EF4-FFF2-40B4-BE49-F238E27FC236}">
                <a16:creationId xmlns:a16="http://schemas.microsoft.com/office/drawing/2014/main" id="{76BD3A4E-2B17-497B-8B54-FBCB65B5F617}"/>
              </a:ext>
            </a:extLst>
          </p:cNvPr>
          <p:cNvSpPr/>
          <p:nvPr/>
        </p:nvSpPr>
        <p:spPr>
          <a:xfrm>
            <a:off x="781453" y="3773165"/>
            <a:ext cx="7020000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u="sng" strike="noStrike" spc="-1" dirty="0">
                <a:uFillTx/>
                <a:latin typeface="Calibri Light"/>
              </a:rPr>
              <a:t>Frage</a:t>
            </a:r>
            <a:r>
              <a:rPr lang="de-DE" sz="2000" b="0" strike="noStrike" spc="-1" dirty="0">
                <a:latin typeface="Calibri Light"/>
              </a:rPr>
              <a:t>: Wie viele Informationen kann man mit </a:t>
            </a:r>
            <a:r>
              <a:rPr lang="de-DE" sz="2000" b="0" strike="noStrike" spc="-1" dirty="0">
                <a:solidFill>
                  <a:srgbClr val="FF0000"/>
                </a:solidFill>
                <a:latin typeface="Calibri Light"/>
              </a:rPr>
              <a:t>n</a:t>
            </a:r>
            <a:r>
              <a:rPr lang="de-DE" sz="2000" b="0" strike="noStrike" spc="-1" dirty="0">
                <a:latin typeface="Calibri Light"/>
              </a:rPr>
              <a:t> Bits unterscheiden?</a:t>
            </a:r>
          </a:p>
        </p:txBody>
      </p:sp>
      <p:sp>
        <p:nvSpPr>
          <p:cNvPr id="11" name="Textfeld 20">
            <a:extLst>
              <a:ext uri="{FF2B5EF4-FFF2-40B4-BE49-F238E27FC236}">
                <a16:creationId xmlns:a16="http://schemas.microsoft.com/office/drawing/2014/main" id="{37400FC5-E148-42E9-934B-389024C04558}"/>
              </a:ext>
            </a:extLst>
          </p:cNvPr>
          <p:cNvSpPr/>
          <p:nvPr/>
        </p:nvSpPr>
        <p:spPr>
          <a:xfrm>
            <a:off x="1936920" y="4429457"/>
            <a:ext cx="8318160" cy="1014209"/>
          </a:xfrm>
          <a:prstGeom prst="rect">
            <a:avLst/>
          </a:prstGeom>
          <a:solidFill>
            <a:schemeClr val="tx2">
              <a:alpha val="5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Calibri Light"/>
              </a:rPr>
              <a:t>Mit </a:t>
            </a:r>
            <a:r>
              <a:rPr lang="de-DE" sz="2000" b="1" strike="noStrike" spc="-1" dirty="0">
                <a:solidFill>
                  <a:srgbClr val="FF0000"/>
                </a:solidFill>
                <a:latin typeface="Calibri Light"/>
              </a:rPr>
              <a:t>n</a:t>
            </a:r>
            <a:r>
              <a:rPr lang="de-DE" sz="2000" b="0" strike="noStrike" spc="-1" dirty="0">
                <a:latin typeface="Calibri Light"/>
              </a:rPr>
              <a:t> Bits kann man </a:t>
            </a:r>
            <a:br>
              <a:rPr lang="de-DE" sz="2000" dirty="0"/>
            </a:br>
            <a:r>
              <a:rPr lang="de-DE" sz="2000" b="1" strike="noStrike" spc="-1" dirty="0">
                <a:latin typeface="Calibri Light"/>
              </a:rPr>
              <a:t>2</a:t>
            </a:r>
            <a:r>
              <a:rPr lang="de-DE" sz="2000" b="1" strike="noStrike" spc="-1" baseline="30000" dirty="0">
                <a:solidFill>
                  <a:srgbClr val="FF0000"/>
                </a:solidFill>
                <a:latin typeface="Calibri Light"/>
              </a:rPr>
              <a:t>n</a:t>
            </a:r>
            <a:br>
              <a:rPr lang="de-DE" sz="2000" dirty="0"/>
            </a:br>
            <a:r>
              <a:rPr lang="de-DE" sz="2000" b="0" strike="noStrike" spc="-1" dirty="0">
                <a:latin typeface="Calibri Light"/>
              </a:rPr>
              <a:t>Informationen unterscheiden.</a:t>
            </a:r>
          </a:p>
        </p:txBody>
      </p:sp>
    </p:spTree>
    <p:extLst>
      <p:ext uri="{BB962C8B-B14F-4D97-AF65-F5344CB8AC3E}">
        <p14:creationId xmlns:p14="http://schemas.microsoft.com/office/powerpoint/2010/main" val="202666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FE1898-61A4-47A2-B73A-F43C6AAF9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D33C-7ACD-49A2-A6E3-CA67B99D1A28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5" name="Rectangle 1026">
            <a:extLst>
              <a:ext uri="{FF2B5EF4-FFF2-40B4-BE49-F238E27FC236}">
                <a16:creationId xmlns:a16="http://schemas.microsoft.com/office/drawing/2014/main" id="{5ADAB2BA-95E0-4152-94FB-A6E40D4E0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5" y="222250"/>
            <a:ext cx="10772775" cy="101282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b="0" strike="noStrike" spc="-1" dirty="0">
                <a:latin typeface="+mj-lt"/>
              </a:rPr>
              <a:t>Wiederholung: Das Byte</a:t>
            </a:r>
          </a:p>
        </p:txBody>
      </p:sp>
      <p:sp>
        <p:nvSpPr>
          <p:cNvPr id="7" name="Textfeld 11">
            <a:extLst>
              <a:ext uri="{FF2B5EF4-FFF2-40B4-BE49-F238E27FC236}">
                <a16:creationId xmlns:a16="http://schemas.microsoft.com/office/drawing/2014/main" id="{24D1B77C-789D-4783-BD10-50408FEDC788}"/>
              </a:ext>
            </a:extLst>
          </p:cNvPr>
          <p:cNvSpPr/>
          <p:nvPr/>
        </p:nvSpPr>
        <p:spPr>
          <a:xfrm>
            <a:off x="657225" y="1450707"/>
            <a:ext cx="2611975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u="sng" strike="noStrike" spc="-1" dirty="0">
                <a:uFillTx/>
                <a:latin typeface="Calibri Light"/>
              </a:rPr>
              <a:t>Frage</a:t>
            </a:r>
            <a:r>
              <a:rPr lang="de-DE" sz="2000" b="0" strike="noStrike" spc="-1" dirty="0">
                <a:latin typeface="Calibri Light"/>
              </a:rPr>
              <a:t>: Was ist ein Byte?</a:t>
            </a:r>
          </a:p>
        </p:txBody>
      </p:sp>
      <p:sp>
        <p:nvSpPr>
          <p:cNvPr id="8" name="Textfeld 12">
            <a:extLst>
              <a:ext uri="{FF2B5EF4-FFF2-40B4-BE49-F238E27FC236}">
                <a16:creationId xmlns:a16="http://schemas.microsoft.com/office/drawing/2014/main" id="{7618DB00-EEAD-4DC0-8816-4794A5280588}"/>
              </a:ext>
            </a:extLst>
          </p:cNvPr>
          <p:cNvSpPr/>
          <p:nvPr/>
        </p:nvSpPr>
        <p:spPr>
          <a:xfrm>
            <a:off x="1936920" y="2064994"/>
            <a:ext cx="8318160" cy="398655"/>
          </a:xfrm>
          <a:prstGeom prst="rect">
            <a:avLst/>
          </a:prstGeom>
          <a:solidFill>
            <a:schemeClr val="tx2">
              <a:alpha val="5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Calibri Light"/>
              </a:rPr>
              <a:t>Ein Byte ist eine geordnete Folge von 8 Bits, z.B. 1101 0011</a:t>
            </a:r>
            <a:r>
              <a:rPr lang="de-DE" sz="2000" b="0" strike="noStrike" spc="-1" baseline="-25000" dirty="0">
                <a:latin typeface="Calibri Light"/>
              </a:rPr>
              <a:t>2</a:t>
            </a:r>
            <a:endParaRPr lang="de-DE" sz="2000" b="0" strike="noStrike" spc="-1" dirty="0">
              <a:latin typeface="Calibri Light"/>
            </a:endParaRPr>
          </a:p>
        </p:txBody>
      </p:sp>
      <p:sp>
        <p:nvSpPr>
          <p:cNvPr id="9" name="Textfeld 13">
            <a:extLst>
              <a:ext uri="{FF2B5EF4-FFF2-40B4-BE49-F238E27FC236}">
                <a16:creationId xmlns:a16="http://schemas.microsoft.com/office/drawing/2014/main" id="{6C94507A-FD4D-487A-B7AA-72BF6EFFCA25}"/>
              </a:ext>
            </a:extLst>
          </p:cNvPr>
          <p:cNvSpPr/>
          <p:nvPr/>
        </p:nvSpPr>
        <p:spPr>
          <a:xfrm>
            <a:off x="657225" y="3293568"/>
            <a:ext cx="6497589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u="sng" strike="noStrike" spc="-1" dirty="0">
                <a:uFillTx/>
                <a:latin typeface="Calibri Light"/>
              </a:rPr>
              <a:t>Frage</a:t>
            </a:r>
            <a:r>
              <a:rPr lang="de-DE" sz="2000" b="0" strike="noStrike" spc="-1" dirty="0">
                <a:latin typeface="Calibri Light"/>
              </a:rPr>
              <a:t>: Wie viele Kombinationen sind bei einem Byte möglich?</a:t>
            </a:r>
          </a:p>
        </p:txBody>
      </p:sp>
      <p:sp>
        <p:nvSpPr>
          <p:cNvPr id="10" name="Textfeld 17">
            <a:extLst>
              <a:ext uri="{FF2B5EF4-FFF2-40B4-BE49-F238E27FC236}">
                <a16:creationId xmlns:a16="http://schemas.microsoft.com/office/drawing/2014/main" id="{69AB3A16-12AF-42AE-ACAD-B35DA1518178}"/>
              </a:ext>
            </a:extLst>
          </p:cNvPr>
          <p:cNvSpPr/>
          <p:nvPr/>
        </p:nvSpPr>
        <p:spPr>
          <a:xfrm>
            <a:off x="1936920" y="3999062"/>
            <a:ext cx="8318160" cy="1046160"/>
          </a:xfrm>
          <a:prstGeom prst="rect">
            <a:avLst/>
          </a:prstGeom>
          <a:solidFill>
            <a:schemeClr val="tx2">
              <a:alpha val="5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Calibri Light"/>
              </a:rPr>
              <a:t>0000 0000</a:t>
            </a:r>
            <a:r>
              <a:rPr lang="de-DE" sz="2000" b="0" strike="noStrike" spc="-1" baseline="-25000" dirty="0">
                <a:latin typeface="Calibri Light"/>
              </a:rPr>
              <a:t>2</a:t>
            </a:r>
            <a:r>
              <a:rPr lang="de-DE" sz="2000" b="0" strike="noStrike" spc="-1" dirty="0">
                <a:latin typeface="Calibri Light"/>
              </a:rPr>
              <a:t> bis 1111 1111</a:t>
            </a:r>
            <a:r>
              <a:rPr lang="de-DE" sz="2000" b="0" strike="noStrike" spc="-1" baseline="-25000" dirty="0">
                <a:latin typeface="Calibri Light"/>
              </a:rPr>
              <a:t>2</a:t>
            </a:r>
            <a:endParaRPr lang="de-DE" sz="2000" b="0" strike="noStrike" spc="-1" dirty="0">
              <a:latin typeface="Calibri Light"/>
            </a:endParaRPr>
          </a:p>
          <a:p>
            <a:pPr algn="ctr">
              <a:lnSpc>
                <a:spcPct val="100000"/>
              </a:lnSpc>
              <a:buNone/>
            </a:pPr>
            <a:endParaRPr lang="de-DE" sz="2000" b="0" strike="noStrike" spc="-1" dirty="0">
              <a:latin typeface="Calibri Light"/>
            </a:endParaRPr>
          </a:p>
          <a:p>
            <a:pPr algn="ctr"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Calibri Light"/>
              </a:rPr>
              <a:t>2</a:t>
            </a:r>
            <a:r>
              <a:rPr lang="de-DE" sz="2000" b="1" strike="noStrike" spc="-1" baseline="30000" dirty="0">
                <a:solidFill>
                  <a:srgbClr val="FF0000"/>
                </a:solidFill>
                <a:latin typeface="Calibri Light"/>
              </a:rPr>
              <a:t>8</a:t>
            </a:r>
            <a:r>
              <a:rPr lang="de-DE" sz="2000" b="0" strike="noStrike" spc="-1" dirty="0">
                <a:latin typeface="Calibri Light"/>
              </a:rPr>
              <a:t> = 256 Kombinationen 	(0 – 255)</a:t>
            </a:r>
          </a:p>
        </p:txBody>
      </p:sp>
    </p:spTree>
    <p:extLst>
      <p:ext uri="{BB962C8B-B14F-4D97-AF65-F5344CB8AC3E}">
        <p14:creationId xmlns:p14="http://schemas.microsoft.com/office/powerpoint/2010/main" val="328938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4AF36B-50AF-4A02-95C4-166C60D9F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606" y="325925"/>
            <a:ext cx="10772775" cy="869132"/>
          </a:xfrm>
        </p:spPr>
        <p:txBody>
          <a:bodyPr>
            <a:normAutofit/>
          </a:bodyPr>
          <a:lstStyle/>
          <a:p>
            <a:r>
              <a:rPr lang="de-DE" sz="4400" spc="-1" dirty="0"/>
              <a:t>Aufbau des Dezimalsystems (Zehnersystems):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35FD9D4-3FFD-4194-B55E-CF57798D5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D33C-7ACD-49A2-A6E3-CA67B99D1A28}" type="slidenum">
              <a:rPr lang="de-DE" smtClean="0"/>
              <a:pPr/>
              <a:t>5</a:t>
            </a:fld>
            <a:endParaRPr lang="de-DE" dirty="0"/>
          </a:p>
        </p:txBody>
      </p:sp>
      <p:graphicFrame>
        <p:nvGraphicFramePr>
          <p:cNvPr id="5" name="Tabelle 20">
            <a:extLst>
              <a:ext uri="{FF2B5EF4-FFF2-40B4-BE49-F238E27FC236}">
                <a16:creationId xmlns:a16="http://schemas.microsoft.com/office/drawing/2014/main" id="{ACC1CBD5-C2D9-4909-AA96-CA820AB8D3D6}"/>
              </a:ext>
            </a:extLst>
          </p:cNvPr>
          <p:cNvGraphicFramePr/>
          <p:nvPr/>
        </p:nvGraphicFramePr>
        <p:xfrm>
          <a:off x="1864080" y="1845000"/>
          <a:ext cx="8357760" cy="1377360"/>
        </p:xfrm>
        <a:graphic>
          <a:graphicData uri="http://schemas.openxmlformats.org/drawingml/2006/table">
            <a:tbl>
              <a:tblPr/>
              <a:tblGrid>
                <a:gridCol w="178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40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Zehnerpotenz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Zehnerpotenz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12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elle 30">
            <a:extLst>
              <a:ext uri="{FF2B5EF4-FFF2-40B4-BE49-F238E27FC236}">
                <a16:creationId xmlns:a16="http://schemas.microsoft.com/office/drawing/2014/main" id="{BC7F44B8-139E-49A1-A15B-FF8CE05B2148}"/>
              </a:ext>
            </a:extLst>
          </p:cNvPr>
          <p:cNvGraphicFramePr/>
          <p:nvPr/>
        </p:nvGraphicFramePr>
        <p:xfrm>
          <a:off x="1881360" y="1845000"/>
          <a:ext cx="8357760" cy="1377360"/>
        </p:xfrm>
        <a:graphic>
          <a:graphicData uri="http://schemas.openxmlformats.org/drawingml/2006/table">
            <a:tbl>
              <a:tblPr/>
              <a:tblGrid>
                <a:gridCol w="178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40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Zehnerpotenz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10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7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10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6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10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5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10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4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10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3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10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10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1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10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0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Zehnerpotenz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12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elle 31">
            <a:extLst>
              <a:ext uri="{FF2B5EF4-FFF2-40B4-BE49-F238E27FC236}">
                <a16:creationId xmlns:a16="http://schemas.microsoft.com/office/drawing/2014/main" id="{44AE8913-A664-4B58-8302-F8FC85394D8E}"/>
              </a:ext>
            </a:extLst>
          </p:cNvPr>
          <p:cNvGraphicFramePr/>
          <p:nvPr/>
        </p:nvGraphicFramePr>
        <p:xfrm>
          <a:off x="1885320" y="1845000"/>
          <a:ext cx="8357760" cy="1463760"/>
        </p:xfrm>
        <a:graphic>
          <a:graphicData uri="http://schemas.openxmlformats.org/drawingml/2006/table">
            <a:tbl>
              <a:tblPr/>
              <a:tblGrid>
                <a:gridCol w="178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40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Zehnerpotenz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10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7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10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6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10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5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10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4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10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3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10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10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1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10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0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Zehnerpotenz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2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10000000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2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1000000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2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100000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2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10000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2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1000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2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100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2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10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2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12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elle 27">
            <a:extLst>
              <a:ext uri="{FF2B5EF4-FFF2-40B4-BE49-F238E27FC236}">
                <a16:creationId xmlns:a16="http://schemas.microsoft.com/office/drawing/2014/main" id="{860482CF-8EF9-45DA-A224-DB3E157AE7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2662147"/>
              </p:ext>
            </p:extLst>
          </p:nvPr>
        </p:nvGraphicFramePr>
        <p:xfrm>
          <a:off x="1865520" y="1845000"/>
          <a:ext cx="9273600" cy="1468080"/>
        </p:xfrm>
        <a:graphic>
          <a:graphicData uri="http://schemas.openxmlformats.org/drawingml/2006/table">
            <a:tbl>
              <a:tblPr/>
              <a:tblGrid>
                <a:gridCol w="178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40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de-DE" sz="1800" b="1" strike="noStrike" spc="-1" dirty="0">
                          <a:solidFill>
                            <a:srgbClr val="FFFFFF"/>
                          </a:solidFill>
                          <a:latin typeface="Tw Cen MT"/>
                        </a:rPr>
                        <a:t>Zehnerpotenz</a:t>
                      </a:r>
                      <a:endParaRPr lang="de-DE" sz="1800" b="0" strike="noStrike" spc="-1" dirty="0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1" strike="noStrike" spc="-1" dirty="0">
                          <a:solidFill>
                            <a:srgbClr val="FFFFFF"/>
                          </a:solidFill>
                          <a:latin typeface="Tw Cen MT"/>
                        </a:rPr>
                        <a:t>10</a:t>
                      </a:r>
                      <a:r>
                        <a:rPr lang="de-DE" sz="1800" b="1" strike="noStrike" spc="-1" baseline="30000" dirty="0">
                          <a:solidFill>
                            <a:srgbClr val="FFFFFF"/>
                          </a:solidFill>
                          <a:latin typeface="Tw Cen MT"/>
                        </a:rPr>
                        <a:t>7</a:t>
                      </a:r>
                      <a:endParaRPr lang="de-DE" sz="1800" b="0" strike="noStrike" spc="-1" dirty="0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 dirty="0">
                          <a:solidFill>
                            <a:srgbClr val="FFFFFF"/>
                          </a:solidFill>
                          <a:latin typeface="Tw Cen MT"/>
                        </a:rPr>
                        <a:t>10</a:t>
                      </a:r>
                      <a:r>
                        <a:rPr lang="de-DE" sz="1800" b="1" strike="noStrike" spc="-1" baseline="30000" dirty="0">
                          <a:solidFill>
                            <a:srgbClr val="FFFFFF"/>
                          </a:solidFill>
                          <a:latin typeface="Tw Cen MT"/>
                        </a:rPr>
                        <a:t>6</a:t>
                      </a:r>
                      <a:endParaRPr lang="de-DE" sz="1800" b="0" strike="noStrike" spc="-1" dirty="0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 dirty="0">
                          <a:solidFill>
                            <a:srgbClr val="FFFFFF"/>
                          </a:solidFill>
                          <a:latin typeface="Tw Cen MT"/>
                        </a:rPr>
                        <a:t>10</a:t>
                      </a:r>
                      <a:r>
                        <a:rPr lang="de-DE" sz="1800" b="1" strike="noStrike" spc="-1" baseline="30000" dirty="0">
                          <a:solidFill>
                            <a:srgbClr val="FFFFFF"/>
                          </a:solidFill>
                          <a:latin typeface="Tw Cen MT"/>
                        </a:rPr>
                        <a:t>5</a:t>
                      </a:r>
                      <a:endParaRPr lang="de-DE" sz="1800" b="0" strike="noStrike" spc="-1" dirty="0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 dirty="0">
                          <a:solidFill>
                            <a:srgbClr val="FFFFFF"/>
                          </a:solidFill>
                          <a:latin typeface="Tw Cen MT"/>
                        </a:rPr>
                        <a:t>10</a:t>
                      </a:r>
                      <a:r>
                        <a:rPr lang="de-DE" sz="1800" b="1" strike="noStrike" spc="-1" baseline="30000" dirty="0">
                          <a:solidFill>
                            <a:srgbClr val="FFFFFF"/>
                          </a:solidFill>
                          <a:latin typeface="Tw Cen MT"/>
                        </a:rPr>
                        <a:t>4</a:t>
                      </a:r>
                      <a:endParaRPr lang="de-DE" sz="1800" b="0" strike="noStrike" spc="-1" dirty="0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 dirty="0">
                          <a:solidFill>
                            <a:srgbClr val="FFFFFF"/>
                          </a:solidFill>
                          <a:latin typeface="Tw Cen MT"/>
                        </a:rPr>
                        <a:t>10</a:t>
                      </a:r>
                      <a:r>
                        <a:rPr lang="de-DE" sz="1800" b="1" strike="noStrike" spc="-1" baseline="30000" dirty="0">
                          <a:solidFill>
                            <a:srgbClr val="FFFFFF"/>
                          </a:solidFill>
                          <a:latin typeface="Tw Cen MT"/>
                        </a:rPr>
                        <a:t>3</a:t>
                      </a:r>
                      <a:endParaRPr lang="de-DE" sz="1800" b="0" strike="noStrike" spc="-1" dirty="0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 dirty="0">
                          <a:solidFill>
                            <a:srgbClr val="FFFFFF"/>
                          </a:solidFill>
                          <a:latin typeface="Tw Cen MT"/>
                        </a:rPr>
                        <a:t>10</a:t>
                      </a:r>
                      <a:r>
                        <a:rPr lang="de-DE" sz="1800" b="1" strike="noStrike" spc="-1" baseline="30000" dirty="0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endParaRPr lang="de-DE" sz="1800" b="0" strike="noStrike" spc="-1" dirty="0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 dirty="0">
                          <a:solidFill>
                            <a:srgbClr val="FFFFFF"/>
                          </a:solidFill>
                          <a:latin typeface="Tw Cen MT"/>
                        </a:rPr>
                        <a:t>10</a:t>
                      </a:r>
                      <a:r>
                        <a:rPr lang="de-DE" sz="1800" b="1" strike="noStrike" spc="-1" baseline="30000" dirty="0">
                          <a:solidFill>
                            <a:srgbClr val="FFFFFF"/>
                          </a:solidFill>
                          <a:latin typeface="Tw Cen MT"/>
                        </a:rPr>
                        <a:t>1</a:t>
                      </a:r>
                      <a:endParaRPr lang="de-DE" sz="1800" b="0" strike="noStrike" spc="-1" dirty="0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 dirty="0">
                          <a:solidFill>
                            <a:srgbClr val="FFFFFF"/>
                          </a:solidFill>
                          <a:latin typeface="Tw Cen MT"/>
                        </a:rPr>
                        <a:t>10</a:t>
                      </a:r>
                      <a:r>
                        <a:rPr lang="de-DE" sz="1800" b="1" strike="noStrike" spc="-1" baseline="30000" dirty="0">
                          <a:solidFill>
                            <a:srgbClr val="FFFFFF"/>
                          </a:solidFill>
                          <a:latin typeface="Tw Cen MT"/>
                        </a:rPr>
                        <a:t>0</a:t>
                      </a:r>
                      <a:endParaRPr lang="de-DE" sz="1800" b="0" strike="noStrike" spc="-1" dirty="0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Tw Cen MT"/>
                        </a:rPr>
                        <a:t>Zehnerpotenz</a:t>
                      </a:r>
                      <a:endParaRPr lang="de-DE" sz="1800" b="0" strike="noStrike" spc="-1" dirty="0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200" b="0" strike="noStrike" spc="-1" dirty="0">
                          <a:solidFill>
                            <a:srgbClr val="000000"/>
                          </a:solidFill>
                          <a:latin typeface="Tw Cen MT"/>
                        </a:rPr>
                        <a:t>10000000</a:t>
                      </a:r>
                      <a:endParaRPr lang="de-DE" sz="1200" b="0" strike="noStrike" spc="-1" dirty="0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200" b="0" strike="noStrike" spc="-1" dirty="0">
                          <a:solidFill>
                            <a:srgbClr val="000000"/>
                          </a:solidFill>
                          <a:latin typeface="Tw Cen MT"/>
                        </a:rPr>
                        <a:t>1000000</a:t>
                      </a:r>
                      <a:endParaRPr lang="de-DE" sz="1200" b="0" strike="noStrike" spc="-1" dirty="0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2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100000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2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10000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2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1000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2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100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2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10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2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 dirty="0">
                          <a:solidFill>
                            <a:srgbClr val="FF0000"/>
                          </a:solidFill>
                          <a:latin typeface="Tw Cen MT"/>
                        </a:rPr>
                        <a:t>3</a:t>
                      </a:r>
                      <a:endParaRPr lang="de-DE" sz="1800" b="0" strike="noStrike" spc="-1" dirty="0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FF0000"/>
                          </a:solidFill>
                          <a:latin typeface="Tw Cen MT"/>
                        </a:rPr>
                        <a:t>5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FF0000"/>
                          </a:solidFill>
                          <a:latin typeface="Tw Cen MT"/>
                        </a:rPr>
                        <a:t>1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FF0000"/>
                          </a:solidFill>
                          <a:latin typeface="Tw Cen MT"/>
                        </a:rPr>
                        <a:t>7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FF0000"/>
                          </a:solidFill>
                          <a:latin typeface="Tw Cen MT"/>
                        </a:rPr>
                        <a:t>0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FF0000"/>
                          </a:solidFill>
                          <a:latin typeface="Tw Cen MT"/>
                        </a:rPr>
                        <a:t>2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FF0000"/>
                          </a:solidFill>
                          <a:latin typeface="Tw Cen MT"/>
                        </a:rPr>
                        <a:t>4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 dirty="0">
                          <a:solidFill>
                            <a:srgbClr val="FF0000"/>
                          </a:solidFill>
                          <a:latin typeface="Tw Cen MT"/>
                        </a:rPr>
                        <a:t>1</a:t>
                      </a:r>
                      <a:endParaRPr lang="de-DE" sz="1800" b="0" strike="noStrike" spc="-1" dirty="0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feld 2">
            <a:extLst>
              <a:ext uri="{FF2B5EF4-FFF2-40B4-BE49-F238E27FC236}">
                <a16:creationId xmlns:a16="http://schemas.microsoft.com/office/drawing/2014/main" id="{31FE495B-A853-4008-993E-644006CAEC9D}"/>
              </a:ext>
            </a:extLst>
          </p:cNvPr>
          <p:cNvSpPr/>
          <p:nvPr/>
        </p:nvSpPr>
        <p:spPr>
          <a:xfrm>
            <a:off x="1881360" y="3345593"/>
            <a:ext cx="3076974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Arial"/>
              </a:rPr>
              <a:t>Ziffern im Zehnersystem: </a:t>
            </a:r>
          </a:p>
        </p:txBody>
      </p:sp>
      <p:sp>
        <p:nvSpPr>
          <p:cNvPr id="10" name="Textfeld 3">
            <a:extLst>
              <a:ext uri="{FF2B5EF4-FFF2-40B4-BE49-F238E27FC236}">
                <a16:creationId xmlns:a16="http://schemas.microsoft.com/office/drawing/2014/main" id="{F6E51C21-C6D8-4ECA-9CB7-F895B5F19DAD}"/>
              </a:ext>
            </a:extLst>
          </p:cNvPr>
          <p:cNvSpPr/>
          <p:nvPr/>
        </p:nvSpPr>
        <p:spPr>
          <a:xfrm>
            <a:off x="4777111" y="3341273"/>
            <a:ext cx="2874418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Arial"/>
              </a:rPr>
              <a:t>0, 1, 2, 3, 4, 5, 6, 7, 8, 9</a:t>
            </a:r>
          </a:p>
        </p:txBody>
      </p:sp>
      <p:sp>
        <p:nvSpPr>
          <p:cNvPr id="11" name="Textfeld 23">
            <a:extLst>
              <a:ext uri="{FF2B5EF4-FFF2-40B4-BE49-F238E27FC236}">
                <a16:creationId xmlns:a16="http://schemas.microsoft.com/office/drawing/2014/main" id="{886D507B-5861-4ADC-9583-919A047055B0}"/>
              </a:ext>
            </a:extLst>
          </p:cNvPr>
          <p:cNvSpPr/>
          <p:nvPr/>
        </p:nvSpPr>
        <p:spPr>
          <a:xfrm>
            <a:off x="1796225" y="4403217"/>
            <a:ext cx="1533282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Arial"/>
              </a:rPr>
              <a:t>35.170.241 </a:t>
            </a:r>
          </a:p>
        </p:txBody>
      </p:sp>
      <p:sp>
        <p:nvSpPr>
          <p:cNvPr id="12" name="Textfeld 24">
            <a:extLst>
              <a:ext uri="{FF2B5EF4-FFF2-40B4-BE49-F238E27FC236}">
                <a16:creationId xmlns:a16="http://schemas.microsoft.com/office/drawing/2014/main" id="{DD093989-F786-4DF3-88E2-029482215C98}"/>
              </a:ext>
            </a:extLst>
          </p:cNvPr>
          <p:cNvSpPr/>
          <p:nvPr/>
        </p:nvSpPr>
        <p:spPr>
          <a:xfrm>
            <a:off x="1796225" y="4887955"/>
            <a:ext cx="8366040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Arial"/>
              </a:rPr>
              <a:t>= 3 ∙ 10</a:t>
            </a:r>
            <a:r>
              <a:rPr lang="de-DE" sz="2000" b="0" strike="noStrike" spc="-1" baseline="30000" dirty="0">
                <a:latin typeface="Arial"/>
              </a:rPr>
              <a:t>7</a:t>
            </a:r>
            <a:r>
              <a:rPr lang="de-DE" sz="2000" b="0" strike="noStrike" spc="-1" dirty="0">
                <a:latin typeface="Arial"/>
              </a:rPr>
              <a:t>+ 5 ∙ 10</a:t>
            </a:r>
            <a:r>
              <a:rPr lang="de-DE" sz="2000" b="0" strike="noStrike" spc="-1" baseline="30000" dirty="0">
                <a:latin typeface="Arial"/>
              </a:rPr>
              <a:t>6</a:t>
            </a:r>
            <a:r>
              <a:rPr lang="de-DE" sz="2000" b="0" strike="noStrike" spc="-1" dirty="0">
                <a:latin typeface="Arial"/>
              </a:rPr>
              <a:t> + 1 ∙ 10</a:t>
            </a:r>
            <a:r>
              <a:rPr lang="de-DE" sz="2000" b="0" strike="noStrike" spc="-1" baseline="30000" dirty="0">
                <a:latin typeface="Arial"/>
              </a:rPr>
              <a:t>5</a:t>
            </a:r>
            <a:r>
              <a:rPr lang="de-DE" sz="2000" b="0" strike="noStrike" spc="-1" dirty="0">
                <a:latin typeface="Arial"/>
              </a:rPr>
              <a:t> + 7 ∙ 10</a:t>
            </a:r>
            <a:r>
              <a:rPr lang="de-DE" sz="2000" b="0" strike="noStrike" spc="-1" baseline="30000" dirty="0">
                <a:latin typeface="Arial"/>
              </a:rPr>
              <a:t>4</a:t>
            </a:r>
            <a:r>
              <a:rPr lang="de-DE" sz="2000" b="0" strike="noStrike" spc="-1" dirty="0">
                <a:latin typeface="Arial"/>
              </a:rPr>
              <a:t> + 0 ∙ 10</a:t>
            </a:r>
            <a:r>
              <a:rPr lang="de-DE" sz="2000" b="0" strike="noStrike" spc="-1" baseline="30000" dirty="0">
                <a:latin typeface="Arial"/>
              </a:rPr>
              <a:t>3</a:t>
            </a:r>
            <a:r>
              <a:rPr lang="de-DE" sz="2000" b="0" strike="noStrike" spc="-1" dirty="0">
                <a:latin typeface="Arial"/>
              </a:rPr>
              <a:t> + 2 ∙ 10</a:t>
            </a:r>
            <a:r>
              <a:rPr lang="de-DE" sz="2000" b="0" strike="noStrike" spc="-1" baseline="30000" dirty="0">
                <a:latin typeface="Arial"/>
              </a:rPr>
              <a:t>2</a:t>
            </a:r>
            <a:r>
              <a:rPr lang="de-DE" sz="2000" b="0" strike="noStrike" spc="-1" dirty="0">
                <a:latin typeface="Arial"/>
              </a:rPr>
              <a:t> + 4 ∙ 10</a:t>
            </a:r>
            <a:r>
              <a:rPr lang="de-DE" sz="2000" b="0" strike="noStrike" spc="-1" baseline="30000" dirty="0">
                <a:latin typeface="Arial"/>
              </a:rPr>
              <a:t>1</a:t>
            </a:r>
            <a:r>
              <a:rPr lang="de-DE" sz="2000" b="0" strike="noStrike" spc="-1" dirty="0">
                <a:latin typeface="Arial"/>
              </a:rPr>
              <a:t> + 1 ∙ 10</a:t>
            </a:r>
            <a:r>
              <a:rPr lang="de-DE" sz="2000" b="0" strike="noStrike" spc="-1" baseline="30000" dirty="0">
                <a:latin typeface="Arial"/>
              </a:rPr>
              <a:t>0</a:t>
            </a:r>
            <a:endParaRPr lang="de-DE" sz="2000" b="0" strike="noStrike" spc="-1" dirty="0">
              <a:latin typeface="Arial"/>
            </a:endParaRPr>
          </a:p>
        </p:txBody>
      </p:sp>
      <p:sp>
        <p:nvSpPr>
          <p:cNvPr id="13" name="Textfeld 28">
            <a:extLst>
              <a:ext uri="{FF2B5EF4-FFF2-40B4-BE49-F238E27FC236}">
                <a16:creationId xmlns:a16="http://schemas.microsoft.com/office/drawing/2014/main" id="{FA91A65B-CD1C-4947-9E05-741D5A64936E}"/>
              </a:ext>
            </a:extLst>
          </p:cNvPr>
          <p:cNvSpPr/>
          <p:nvPr/>
        </p:nvSpPr>
        <p:spPr>
          <a:xfrm>
            <a:off x="1796225" y="5418068"/>
            <a:ext cx="7133213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>
                <a:latin typeface="Arial"/>
              </a:rPr>
              <a:t>= 30000000 + 5000000 + 100000 + 70000 + 0 + 200 + 40 + 1</a:t>
            </a:r>
          </a:p>
        </p:txBody>
      </p:sp>
    </p:spTree>
    <p:extLst>
      <p:ext uri="{BB962C8B-B14F-4D97-AF65-F5344CB8AC3E}">
        <p14:creationId xmlns:p14="http://schemas.microsoft.com/office/powerpoint/2010/main" val="384201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4EF40E-8AE8-45D0-A1D4-244FAB117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Binärzahlen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FC2B2E9-486A-4926-ADB6-24C5EB79D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D33C-7ACD-49A2-A6E3-CA67B99D1A28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5" name="Textfeld 11">
            <a:extLst>
              <a:ext uri="{FF2B5EF4-FFF2-40B4-BE49-F238E27FC236}">
                <a16:creationId xmlns:a16="http://schemas.microsoft.com/office/drawing/2014/main" id="{A3CB7E5B-1A51-4D1E-B12A-F75B41A9313A}"/>
              </a:ext>
            </a:extLst>
          </p:cNvPr>
          <p:cNvSpPr/>
          <p:nvPr/>
        </p:nvSpPr>
        <p:spPr>
          <a:xfrm>
            <a:off x="657606" y="1494616"/>
            <a:ext cx="6641860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+mj-lt"/>
                <a:cs typeface="Courier New" panose="02070309020205020404" pitchFamily="49" charset="0"/>
              </a:rPr>
              <a:t>Aufbau von Binärzahlen (</a:t>
            </a:r>
            <a:r>
              <a:rPr lang="de-DE" sz="2000" b="1" u="sng" strike="noStrike" spc="-1" dirty="0">
                <a:latin typeface="+mj-lt"/>
                <a:cs typeface="Courier New" panose="02070309020205020404" pitchFamily="49" charset="0"/>
              </a:rPr>
              <a:t>und deren Umrechnung</a:t>
            </a:r>
            <a:r>
              <a:rPr lang="de-DE" sz="2000" b="0" strike="noStrike" spc="-1" dirty="0">
                <a:latin typeface="+mj-lt"/>
                <a:cs typeface="Courier New" panose="02070309020205020404" pitchFamily="49" charset="0"/>
              </a:rPr>
              <a:t>):  1011 0101</a:t>
            </a:r>
            <a:r>
              <a:rPr lang="de-DE" sz="2000" b="0" strike="noStrike" spc="-1" baseline="-25000" dirty="0">
                <a:latin typeface="+mj-lt"/>
                <a:cs typeface="Courier New" panose="02070309020205020404" pitchFamily="49" charset="0"/>
              </a:rPr>
              <a:t>2</a:t>
            </a:r>
          </a:p>
        </p:txBody>
      </p:sp>
      <p:graphicFrame>
        <p:nvGraphicFramePr>
          <p:cNvPr id="7" name="Tabelle 27">
            <a:extLst>
              <a:ext uri="{FF2B5EF4-FFF2-40B4-BE49-F238E27FC236}">
                <a16:creationId xmlns:a16="http://schemas.microsoft.com/office/drawing/2014/main" id="{0B7696B0-BBC4-4C67-98C3-2F716F94B5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2136274"/>
              </p:ext>
            </p:extLst>
          </p:nvPr>
        </p:nvGraphicFramePr>
        <p:xfrm>
          <a:off x="1917120" y="2153039"/>
          <a:ext cx="8357760" cy="1382040"/>
        </p:xfrm>
        <a:graphic>
          <a:graphicData uri="http://schemas.openxmlformats.org/drawingml/2006/table">
            <a:tbl>
              <a:tblPr/>
              <a:tblGrid>
                <a:gridCol w="2006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0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40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de-DE" sz="1800" b="1" strike="noStrike" spc="-1" dirty="0">
                          <a:solidFill>
                            <a:srgbClr val="FFFFFF"/>
                          </a:solidFill>
                          <a:latin typeface="Tw Cen MT"/>
                        </a:rPr>
                        <a:t>Zweierpotenz</a:t>
                      </a:r>
                      <a:endParaRPr lang="de-DE" sz="1800" b="0" strike="noStrike" spc="-1" dirty="0">
                        <a:latin typeface="Arial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1" strike="noStrike" spc="-1" dirty="0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r>
                        <a:rPr lang="de-DE" sz="1800" b="1" strike="noStrike" spc="-1" baseline="30000" dirty="0">
                          <a:solidFill>
                            <a:srgbClr val="FFFFFF"/>
                          </a:solidFill>
                          <a:latin typeface="Tw Cen MT"/>
                        </a:rPr>
                        <a:t>7</a:t>
                      </a:r>
                      <a:endParaRPr lang="de-DE" sz="1800" b="0" strike="noStrike" spc="-1" dirty="0">
                        <a:latin typeface="Arial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6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5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4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3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1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0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Zweierpotenz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 dirty="0">
                          <a:solidFill>
                            <a:srgbClr val="000000"/>
                          </a:solidFill>
                          <a:latin typeface="Tw Cen MT"/>
                        </a:rPr>
                        <a:t>128</a:t>
                      </a:r>
                      <a:endParaRPr lang="de-DE" sz="1800" b="0" strike="noStrike" spc="-1" dirty="0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64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32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16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8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4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2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 dirty="0">
                          <a:solidFill>
                            <a:srgbClr val="FF0000"/>
                          </a:solidFill>
                          <a:latin typeface="Tw Cen MT"/>
                        </a:rPr>
                        <a:t>1</a:t>
                      </a:r>
                      <a:endParaRPr lang="de-DE" sz="1800" b="0" strike="noStrike" spc="-1" dirty="0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FF0000"/>
                          </a:solidFill>
                          <a:latin typeface="Tw Cen MT"/>
                        </a:rPr>
                        <a:t>0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FF0000"/>
                          </a:solidFill>
                          <a:latin typeface="Tw Cen MT"/>
                        </a:rPr>
                        <a:t>1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FF0000"/>
                          </a:solidFill>
                          <a:latin typeface="Tw Cen MT"/>
                        </a:rPr>
                        <a:t>1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FF0000"/>
                          </a:solidFill>
                          <a:latin typeface="Tw Cen MT"/>
                        </a:rPr>
                        <a:t>0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FF0000"/>
                          </a:solidFill>
                          <a:latin typeface="Tw Cen MT"/>
                        </a:rPr>
                        <a:t>1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FF0000"/>
                          </a:solidFill>
                          <a:latin typeface="Tw Cen MT"/>
                        </a:rPr>
                        <a:t>0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 dirty="0">
                          <a:solidFill>
                            <a:srgbClr val="FF0000"/>
                          </a:solidFill>
                          <a:latin typeface="Tw Cen MT"/>
                        </a:rPr>
                        <a:t>1</a:t>
                      </a:r>
                      <a:endParaRPr lang="de-DE" sz="1800" b="0" strike="noStrike" spc="-1" dirty="0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feld 23">
            <a:extLst>
              <a:ext uri="{FF2B5EF4-FFF2-40B4-BE49-F238E27FC236}">
                <a16:creationId xmlns:a16="http://schemas.microsoft.com/office/drawing/2014/main" id="{232281E0-D8B8-4352-94C0-62808F8C55CA}"/>
              </a:ext>
            </a:extLst>
          </p:cNvPr>
          <p:cNvSpPr/>
          <p:nvPr/>
        </p:nvSpPr>
        <p:spPr>
          <a:xfrm>
            <a:off x="657606" y="4253942"/>
            <a:ext cx="2129407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Courier New" panose="02070309020205020404" pitchFamily="49" charset="0"/>
                <a:cs typeface="Courier New" panose="02070309020205020404" pitchFamily="49" charset="0"/>
              </a:rPr>
              <a:t>1011 0101</a:t>
            </a:r>
            <a:r>
              <a:rPr lang="de-DE" sz="2000" b="0" strike="noStrike" spc="-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de-DE" sz="2000" b="0" strike="noStrike" spc="-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</p:txBody>
      </p:sp>
      <p:sp>
        <p:nvSpPr>
          <p:cNvPr id="9" name="Textfeld 24">
            <a:extLst>
              <a:ext uri="{FF2B5EF4-FFF2-40B4-BE49-F238E27FC236}">
                <a16:creationId xmlns:a16="http://schemas.microsoft.com/office/drawing/2014/main" id="{31311A20-82A2-4098-85A8-9D1B30DF0A4D}"/>
              </a:ext>
            </a:extLst>
          </p:cNvPr>
          <p:cNvSpPr/>
          <p:nvPr/>
        </p:nvSpPr>
        <p:spPr>
          <a:xfrm>
            <a:off x="2674076" y="4253941"/>
            <a:ext cx="6857640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+mj-lt"/>
              </a:rPr>
              <a:t>1 ∙ 2</a:t>
            </a:r>
            <a:r>
              <a:rPr lang="de-DE" sz="2000" b="0" strike="noStrike" spc="-1" baseline="30000" dirty="0">
                <a:latin typeface="+mj-lt"/>
              </a:rPr>
              <a:t>7</a:t>
            </a:r>
            <a:r>
              <a:rPr lang="de-DE" sz="2000" b="0" strike="noStrike" spc="-1" dirty="0">
                <a:latin typeface="+mj-lt"/>
              </a:rPr>
              <a:t>+ 0 ∙ 2</a:t>
            </a:r>
            <a:r>
              <a:rPr lang="de-DE" sz="2000" b="0" strike="noStrike" spc="-1" baseline="30000" dirty="0">
                <a:latin typeface="+mj-lt"/>
              </a:rPr>
              <a:t>6</a:t>
            </a:r>
            <a:r>
              <a:rPr lang="de-DE" sz="2000" b="0" strike="noStrike" spc="-1" dirty="0">
                <a:latin typeface="+mj-lt"/>
              </a:rPr>
              <a:t> + 1 ∙ 2</a:t>
            </a:r>
            <a:r>
              <a:rPr lang="de-DE" sz="2000" b="0" strike="noStrike" spc="-1" baseline="30000" dirty="0">
                <a:latin typeface="+mj-lt"/>
              </a:rPr>
              <a:t>5</a:t>
            </a:r>
            <a:r>
              <a:rPr lang="de-DE" sz="2000" b="0" strike="noStrike" spc="-1" dirty="0">
                <a:latin typeface="+mj-lt"/>
              </a:rPr>
              <a:t> + 1 ∙ 2</a:t>
            </a:r>
            <a:r>
              <a:rPr lang="de-DE" sz="2000" b="0" strike="noStrike" spc="-1" baseline="30000" dirty="0">
                <a:latin typeface="+mj-lt"/>
              </a:rPr>
              <a:t>4</a:t>
            </a:r>
            <a:r>
              <a:rPr lang="de-DE" sz="2000" b="0" strike="noStrike" spc="-1" dirty="0">
                <a:latin typeface="+mj-lt"/>
              </a:rPr>
              <a:t> + 0 ∙ 2</a:t>
            </a:r>
            <a:r>
              <a:rPr lang="de-DE" sz="2000" b="0" strike="noStrike" spc="-1" baseline="30000" dirty="0">
                <a:latin typeface="+mj-lt"/>
              </a:rPr>
              <a:t>3</a:t>
            </a:r>
            <a:r>
              <a:rPr lang="de-DE" sz="2000" b="0" strike="noStrike" spc="-1" dirty="0">
                <a:latin typeface="+mj-lt"/>
              </a:rPr>
              <a:t> + 1 ∙ 2</a:t>
            </a:r>
            <a:r>
              <a:rPr lang="de-DE" sz="2000" b="0" strike="noStrike" spc="-1" baseline="30000" dirty="0">
                <a:latin typeface="+mj-lt"/>
              </a:rPr>
              <a:t>2</a:t>
            </a:r>
            <a:r>
              <a:rPr lang="de-DE" sz="2000" b="0" strike="noStrike" spc="-1" dirty="0">
                <a:latin typeface="+mj-lt"/>
              </a:rPr>
              <a:t> + 0 ∙ 2</a:t>
            </a:r>
            <a:r>
              <a:rPr lang="de-DE" sz="2000" b="0" strike="noStrike" spc="-1" baseline="30000" dirty="0">
                <a:latin typeface="+mj-lt"/>
              </a:rPr>
              <a:t>1</a:t>
            </a:r>
            <a:r>
              <a:rPr lang="de-DE" sz="2000" b="0" strike="noStrike" spc="-1" dirty="0">
                <a:latin typeface="+mj-lt"/>
              </a:rPr>
              <a:t> + 1 ∙ 2</a:t>
            </a:r>
            <a:r>
              <a:rPr lang="de-DE" sz="2000" b="0" strike="noStrike" spc="-1" baseline="30000" dirty="0">
                <a:latin typeface="+mj-lt"/>
              </a:rPr>
              <a:t>0</a:t>
            </a:r>
            <a:endParaRPr lang="de-DE" sz="2000" b="0" strike="noStrike" spc="-1" dirty="0">
              <a:latin typeface="+mj-lt"/>
            </a:endParaRPr>
          </a:p>
        </p:txBody>
      </p:sp>
      <p:sp>
        <p:nvSpPr>
          <p:cNvPr id="10" name="Textfeld 28">
            <a:extLst>
              <a:ext uri="{FF2B5EF4-FFF2-40B4-BE49-F238E27FC236}">
                <a16:creationId xmlns:a16="http://schemas.microsoft.com/office/drawing/2014/main" id="{28B8B867-852E-4446-A3BF-49530DC46F1A}"/>
              </a:ext>
            </a:extLst>
          </p:cNvPr>
          <p:cNvSpPr/>
          <p:nvPr/>
        </p:nvSpPr>
        <p:spPr>
          <a:xfrm>
            <a:off x="2307600" y="4749044"/>
            <a:ext cx="2738292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+mj-lt"/>
              </a:rPr>
              <a:t>=    128 + 32 + 16 + 4 + 1</a:t>
            </a:r>
          </a:p>
        </p:txBody>
      </p:sp>
      <p:sp>
        <p:nvSpPr>
          <p:cNvPr id="11" name="Textfeld 29">
            <a:extLst>
              <a:ext uri="{FF2B5EF4-FFF2-40B4-BE49-F238E27FC236}">
                <a16:creationId xmlns:a16="http://schemas.microsoft.com/office/drawing/2014/main" id="{51449E61-33F3-4C9B-ACCA-DBB6E40D534E}"/>
              </a:ext>
            </a:extLst>
          </p:cNvPr>
          <p:cNvSpPr/>
          <p:nvPr/>
        </p:nvSpPr>
        <p:spPr>
          <a:xfrm>
            <a:off x="2307600" y="5244146"/>
            <a:ext cx="1102331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+mj-lt"/>
              </a:rPr>
              <a:t>=    181</a:t>
            </a:r>
            <a:r>
              <a:rPr lang="de-DE" sz="2000" b="0" strike="noStrike" spc="-1" baseline="-25000" dirty="0">
                <a:latin typeface="+mj-lt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05074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FDA385-9569-4F9E-BEFC-DBE8A08C3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Dezimal </a:t>
            </a:r>
            <a:r>
              <a:rPr lang="de-DE" dirty="0">
                <a:sym typeface="Wingdings" panose="05000000000000000000" pitchFamily="2" charset="2"/>
              </a:rPr>
              <a:t> Binär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92A6891-6EFF-4477-977F-02185F3CE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D33C-7ACD-49A2-A6E3-CA67B99D1A28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6" name="Textfeld 11">
            <a:extLst>
              <a:ext uri="{FF2B5EF4-FFF2-40B4-BE49-F238E27FC236}">
                <a16:creationId xmlns:a16="http://schemas.microsoft.com/office/drawing/2014/main" id="{A801C31E-4742-48BD-82DC-C9F966B4632A}"/>
              </a:ext>
            </a:extLst>
          </p:cNvPr>
          <p:cNvSpPr/>
          <p:nvPr/>
        </p:nvSpPr>
        <p:spPr>
          <a:xfrm>
            <a:off x="1771488" y="1308409"/>
            <a:ext cx="5092333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+mj-lt"/>
              </a:rPr>
              <a:t>Umwandlung von Dezimalzahlen in Binärzahlen:</a:t>
            </a:r>
          </a:p>
        </p:txBody>
      </p:sp>
      <p:sp>
        <p:nvSpPr>
          <p:cNvPr id="7" name="Textfeld 18">
            <a:extLst>
              <a:ext uri="{FF2B5EF4-FFF2-40B4-BE49-F238E27FC236}">
                <a16:creationId xmlns:a16="http://schemas.microsoft.com/office/drawing/2014/main" id="{A235E5AF-712A-408F-BF97-5193D4AA5D78}"/>
              </a:ext>
            </a:extLst>
          </p:cNvPr>
          <p:cNvSpPr/>
          <p:nvPr/>
        </p:nvSpPr>
        <p:spPr>
          <a:xfrm>
            <a:off x="7595144" y="1308408"/>
            <a:ext cx="743899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+mj-lt"/>
              </a:rPr>
              <a:t>251</a:t>
            </a:r>
            <a:r>
              <a:rPr lang="de-DE" sz="2000" b="0" strike="noStrike" spc="-1" baseline="-25000" dirty="0">
                <a:latin typeface="+mj-lt"/>
              </a:rPr>
              <a:t>10</a:t>
            </a:r>
          </a:p>
        </p:txBody>
      </p:sp>
      <p:graphicFrame>
        <p:nvGraphicFramePr>
          <p:cNvPr id="8" name="Tabelle 26">
            <a:extLst>
              <a:ext uri="{FF2B5EF4-FFF2-40B4-BE49-F238E27FC236}">
                <a16:creationId xmlns:a16="http://schemas.microsoft.com/office/drawing/2014/main" id="{EA1D969A-0B3F-45EF-97BC-914465AA87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7879841"/>
              </p:ext>
            </p:extLst>
          </p:nvPr>
        </p:nvGraphicFramePr>
        <p:xfrm>
          <a:off x="1847384" y="5169728"/>
          <a:ext cx="8357760" cy="1377360"/>
        </p:xfrm>
        <a:graphic>
          <a:graphicData uri="http://schemas.openxmlformats.org/drawingml/2006/table">
            <a:tbl>
              <a:tblPr/>
              <a:tblGrid>
                <a:gridCol w="197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40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Zweierpotenz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7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6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5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4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3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1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0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Zweierpotenz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128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64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32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16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8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4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2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12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feld 15">
            <a:extLst>
              <a:ext uri="{FF2B5EF4-FFF2-40B4-BE49-F238E27FC236}">
                <a16:creationId xmlns:a16="http://schemas.microsoft.com/office/drawing/2014/main" id="{F6FD7F0D-6E6B-43AA-83AC-B92417B1FB91}"/>
              </a:ext>
            </a:extLst>
          </p:cNvPr>
          <p:cNvSpPr/>
          <p:nvPr/>
        </p:nvSpPr>
        <p:spPr>
          <a:xfrm>
            <a:off x="2086784" y="1767153"/>
            <a:ext cx="2711874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+mj-lt"/>
              </a:rPr>
              <a:t>251 :    2 = 125	Rest  1</a:t>
            </a:r>
          </a:p>
        </p:txBody>
      </p:sp>
      <p:sp>
        <p:nvSpPr>
          <p:cNvPr id="10" name="Textfeld 16">
            <a:extLst>
              <a:ext uri="{FF2B5EF4-FFF2-40B4-BE49-F238E27FC236}">
                <a16:creationId xmlns:a16="http://schemas.microsoft.com/office/drawing/2014/main" id="{FAF70481-27F9-4501-9D5C-0C7985D1596C}"/>
              </a:ext>
            </a:extLst>
          </p:cNvPr>
          <p:cNvSpPr/>
          <p:nvPr/>
        </p:nvSpPr>
        <p:spPr>
          <a:xfrm>
            <a:off x="2078504" y="2183020"/>
            <a:ext cx="2711874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+mj-lt"/>
              </a:rPr>
              <a:t>125 :    2 =   62	Rest  1</a:t>
            </a:r>
          </a:p>
        </p:txBody>
      </p:sp>
      <p:sp>
        <p:nvSpPr>
          <p:cNvPr id="11" name="Textfeld 17">
            <a:extLst>
              <a:ext uri="{FF2B5EF4-FFF2-40B4-BE49-F238E27FC236}">
                <a16:creationId xmlns:a16="http://schemas.microsoft.com/office/drawing/2014/main" id="{C109E3DA-D7FA-46A5-959F-E92038568FCF}"/>
              </a:ext>
            </a:extLst>
          </p:cNvPr>
          <p:cNvSpPr/>
          <p:nvPr/>
        </p:nvSpPr>
        <p:spPr>
          <a:xfrm>
            <a:off x="2086784" y="2563968"/>
            <a:ext cx="2711874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+mj-lt"/>
              </a:rPr>
              <a:t>  62 :   2 =   </a:t>
            </a:r>
            <a:r>
              <a:rPr lang="de-DE" sz="2000" spc="-1" dirty="0">
                <a:latin typeface="+mj-lt"/>
              </a:rPr>
              <a:t>31	</a:t>
            </a:r>
            <a:r>
              <a:rPr lang="de-DE" sz="2000" b="0" strike="noStrike" spc="-1" dirty="0">
                <a:latin typeface="+mj-lt"/>
              </a:rPr>
              <a:t>Rest  0</a:t>
            </a:r>
          </a:p>
        </p:txBody>
      </p:sp>
      <p:sp>
        <p:nvSpPr>
          <p:cNvPr id="12" name="Textfeld 19">
            <a:extLst>
              <a:ext uri="{FF2B5EF4-FFF2-40B4-BE49-F238E27FC236}">
                <a16:creationId xmlns:a16="http://schemas.microsoft.com/office/drawing/2014/main" id="{57B04A8B-A6BB-4E98-BD8D-9A60A2C1A062}"/>
              </a:ext>
            </a:extLst>
          </p:cNvPr>
          <p:cNvSpPr/>
          <p:nvPr/>
        </p:nvSpPr>
        <p:spPr>
          <a:xfrm>
            <a:off x="2086784" y="2958528"/>
            <a:ext cx="2711874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+mj-lt"/>
              </a:rPr>
              <a:t>  31 :   2 =   15	Rest  1</a:t>
            </a:r>
          </a:p>
        </p:txBody>
      </p:sp>
      <p:sp>
        <p:nvSpPr>
          <p:cNvPr id="13" name="Textfeld 21">
            <a:extLst>
              <a:ext uri="{FF2B5EF4-FFF2-40B4-BE49-F238E27FC236}">
                <a16:creationId xmlns:a16="http://schemas.microsoft.com/office/drawing/2014/main" id="{0AD88EA5-7219-480C-BAE0-3FF22B8948C7}"/>
              </a:ext>
            </a:extLst>
          </p:cNvPr>
          <p:cNvSpPr/>
          <p:nvPr/>
        </p:nvSpPr>
        <p:spPr>
          <a:xfrm>
            <a:off x="2015144" y="3353088"/>
            <a:ext cx="2769454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+mj-lt"/>
              </a:rPr>
              <a:t>   15 :   2 =     7	 Rest  1</a:t>
            </a:r>
          </a:p>
        </p:txBody>
      </p:sp>
      <p:sp>
        <p:nvSpPr>
          <p:cNvPr id="14" name="Textfeld 22">
            <a:extLst>
              <a:ext uri="{FF2B5EF4-FFF2-40B4-BE49-F238E27FC236}">
                <a16:creationId xmlns:a16="http://schemas.microsoft.com/office/drawing/2014/main" id="{83A61ED4-7567-47BD-8BC3-3F383F505BE4}"/>
              </a:ext>
            </a:extLst>
          </p:cNvPr>
          <p:cNvSpPr/>
          <p:nvPr/>
        </p:nvSpPr>
        <p:spPr>
          <a:xfrm>
            <a:off x="2079944" y="3754848"/>
            <a:ext cx="2711874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>
                <a:latin typeface="+mj-lt"/>
              </a:rPr>
              <a:t>    7 :   2 =     3	Rest  1</a:t>
            </a:r>
          </a:p>
        </p:txBody>
      </p:sp>
      <p:sp>
        <p:nvSpPr>
          <p:cNvPr id="15" name="Textfeld 30">
            <a:extLst>
              <a:ext uri="{FF2B5EF4-FFF2-40B4-BE49-F238E27FC236}">
                <a16:creationId xmlns:a16="http://schemas.microsoft.com/office/drawing/2014/main" id="{85737E52-3DF3-4CE1-A121-0FFC9DE74912}"/>
              </a:ext>
            </a:extLst>
          </p:cNvPr>
          <p:cNvSpPr/>
          <p:nvPr/>
        </p:nvSpPr>
        <p:spPr>
          <a:xfrm>
            <a:off x="2078504" y="4149408"/>
            <a:ext cx="2711874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>
                <a:latin typeface="+mj-lt"/>
              </a:rPr>
              <a:t>    3 :   2 =     1 	Rest  1</a:t>
            </a:r>
          </a:p>
        </p:txBody>
      </p:sp>
      <p:sp>
        <p:nvSpPr>
          <p:cNvPr id="16" name="Textfeld 31">
            <a:extLst>
              <a:ext uri="{FF2B5EF4-FFF2-40B4-BE49-F238E27FC236}">
                <a16:creationId xmlns:a16="http://schemas.microsoft.com/office/drawing/2014/main" id="{64F6FDE9-6241-4DE5-880E-1A45315C677D}"/>
              </a:ext>
            </a:extLst>
          </p:cNvPr>
          <p:cNvSpPr/>
          <p:nvPr/>
        </p:nvSpPr>
        <p:spPr>
          <a:xfrm>
            <a:off x="2079224" y="4543968"/>
            <a:ext cx="2711874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>
                <a:latin typeface="+mj-lt"/>
              </a:rPr>
              <a:t>    1 :   2 =     0 	Rest  1</a:t>
            </a:r>
          </a:p>
        </p:txBody>
      </p:sp>
      <p:sp>
        <p:nvSpPr>
          <p:cNvPr id="17" name="Textfeld 34">
            <a:extLst>
              <a:ext uri="{FF2B5EF4-FFF2-40B4-BE49-F238E27FC236}">
                <a16:creationId xmlns:a16="http://schemas.microsoft.com/office/drawing/2014/main" id="{8204DB66-C5CB-42E6-8316-EC9E31CDE3FF}"/>
              </a:ext>
            </a:extLst>
          </p:cNvPr>
          <p:cNvSpPr/>
          <p:nvPr/>
        </p:nvSpPr>
        <p:spPr>
          <a:xfrm>
            <a:off x="8345744" y="1308408"/>
            <a:ext cx="1549248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latin typeface="+mj-lt"/>
              </a:rPr>
              <a:t>= 1111 1011</a:t>
            </a:r>
            <a:r>
              <a:rPr lang="de-DE" sz="2000" b="0" strike="noStrike" spc="-1" baseline="-25000" dirty="0">
                <a:latin typeface="+mj-lt"/>
              </a:rPr>
              <a:t>2</a:t>
            </a:r>
            <a:endParaRPr lang="de-DE" sz="2000" b="0" strike="noStrike" spc="-1" dirty="0">
              <a:latin typeface="+mj-lt"/>
            </a:endParaRPr>
          </a:p>
        </p:txBody>
      </p:sp>
      <p:graphicFrame>
        <p:nvGraphicFramePr>
          <p:cNvPr id="18" name="Tabelle 1">
            <a:extLst>
              <a:ext uri="{FF2B5EF4-FFF2-40B4-BE49-F238E27FC236}">
                <a16:creationId xmlns:a16="http://schemas.microsoft.com/office/drawing/2014/main" id="{6A8597F7-BBAD-4A5F-AD99-A3BF12318B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9649372"/>
              </p:ext>
            </p:extLst>
          </p:nvPr>
        </p:nvGraphicFramePr>
        <p:xfrm>
          <a:off x="1847384" y="5151468"/>
          <a:ext cx="8357760" cy="1382040"/>
        </p:xfrm>
        <a:graphic>
          <a:graphicData uri="http://schemas.openxmlformats.org/drawingml/2006/table">
            <a:tbl>
              <a:tblPr/>
              <a:tblGrid>
                <a:gridCol w="1961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1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40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Zweierpotenz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7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6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5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4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3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1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FFFFFF"/>
                          </a:solidFill>
                          <a:latin typeface="Tw Cen MT"/>
                        </a:rPr>
                        <a:t>2</a:t>
                      </a:r>
                      <a:r>
                        <a:rPr lang="de-DE" sz="1800" b="1" strike="noStrike" spc="-1" baseline="30000">
                          <a:solidFill>
                            <a:srgbClr val="FFFFFF"/>
                          </a:solidFill>
                          <a:latin typeface="Tw Cen MT"/>
                        </a:rPr>
                        <a:t>0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4BC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Zweierpotenz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128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64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32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16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8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4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2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FF0000"/>
                          </a:solidFill>
                          <a:latin typeface="Tw Cen MT"/>
                        </a:rPr>
                        <a:t>1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FF0000"/>
                          </a:solidFill>
                          <a:latin typeface="Tw Cen MT"/>
                        </a:rPr>
                        <a:t>1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FF0000"/>
                          </a:solidFill>
                          <a:latin typeface="Tw Cen MT"/>
                        </a:rPr>
                        <a:t>1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FF0000"/>
                          </a:solidFill>
                          <a:latin typeface="Tw Cen MT"/>
                        </a:rPr>
                        <a:t>1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FF0000"/>
                          </a:solidFill>
                          <a:latin typeface="Tw Cen MT"/>
                        </a:rPr>
                        <a:t>1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FF0000"/>
                          </a:solidFill>
                          <a:latin typeface="Tw Cen MT"/>
                        </a:rPr>
                        <a:t>0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solidFill>
                            <a:srgbClr val="FF0000"/>
                          </a:solidFill>
                          <a:latin typeface="Tw Cen MT"/>
                        </a:rPr>
                        <a:t>1</a:t>
                      </a:r>
                      <a:endParaRPr lang="de-DE" sz="1800" b="0" strike="noStrike" spc="-1">
                        <a:latin typeface="Times New Roman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 dirty="0">
                          <a:solidFill>
                            <a:srgbClr val="FF0000"/>
                          </a:solidFill>
                          <a:latin typeface="Tw Cen MT"/>
                        </a:rPr>
                        <a:t>1</a:t>
                      </a:r>
                      <a:endParaRPr lang="de-DE" sz="1800" b="0" strike="noStrike" spc="-1" dirty="0">
                        <a:latin typeface="Times New Roman"/>
                      </a:endParaRPr>
                    </a:p>
                  </a:txBody>
                  <a:tcPr marL="91080" marR="910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3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Textfeld 11">
            <a:extLst>
              <a:ext uri="{FF2B5EF4-FFF2-40B4-BE49-F238E27FC236}">
                <a16:creationId xmlns:a16="http://schemas.microsoft.com/office/drawing/2014/main" id="{9C2AE359-44E1-43F3-91C0-86EAF8C7D458}"/>
              </a:ext>
            </a:extLst>
          </p:cNvPr>
          <p:cNvSpPr/>
          <p:nvPr/>
        </p:nvSpPr>
        <p:spPr>
          <a:xfrm>
            <a:off x="5916466" y="2794502"/>
            <a:ext cx="3478109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de-DE" sz="2000" b="0" strike="noStrike" spc="-1" dirty="0">
                <a:solidFill>
                  <a:srgbClr val="FF0000"/>
                </a:solidFill>
                <a:latin typeface="+mj-lt"/>
              </a:rPr>
              <a:t>Von rechts nach links schreiben!</a:t>
            </a:r>
          </a:p>
        </p:txBody>
      </p: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C3DB982C-DC1D-4445-973D-ADC6B4AD8F14}"/>
              </a:ext>
            </a:extLst>
          </p:cNvPr>
          <p:cNvCxnSpPr>
            <a:cxnSpLocks/>
            <a:endCxn id="9" idx="3"/>
          </p:cNvCxnSpPr>
          <p:nvPr/>
        </p:nvCxnSpPr>
        <p:spPr>
          <a:xfrm flipH="1" flipV="1">
            <a:off x="4798658" y="1966481"/>
            <a:ext cx="1245335" cy="76242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040B5CBF-CC72-42DC-848B-7EB88C55982E}"/>
              </a:ext>
            </a:extLst>
          </p:cNvPr>
          <p:cNvCxnSpPr>
            <a:cxnSpLocks/>
          </p:cNvCxnSpPr>
          <p:nvPr/>
        </p:nvCxnSpPr>
        <p:spPr>
          <a:xfrm>
            <a:off x="6654297" y="3242028"/>
            <a:ext cx="2969537" cy="301391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38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E2657B-F484-4A84-B6CD-6BF667DF8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Übungsblatt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FD2A31-5593-4FF4-80C9-B8CBE9AF5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AB zum Binärsystem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D94995D-6624-4A6D-9670-54D6755C4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D33C-7ACD-49A2-A6E3-CA67B99D1A28}" type="slidenum">
              <a:rPr lang="de-DE" smtClean="0"/>
              <a:pPr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7847804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574</Words>
  <Application>Microsoft Office PowerPoint</Application>
  <PresentationFormat>Breitbild</PresentationFormat>
  <Paragraphs>198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Calibri Light</vt:lpstr>
      <vt:lpstr>Courier New</vt:lpstr>
      <vt:lpstr>Times New Roman</vt:lpstr>
      <vt:lpstr>Tw Cen MT</vt:lpstr>
      <vt:lpstr>Wingdings</vt:lpstr>
      <vt:lpstr>Metropolitan</vt:lpstr>
      <vt:lpstr>Information und Daten</vt:lpstr>
      <vt:lpstr>Information und Daten</vt:lpstr>
      <vt:lpstr>Wiederholung: </vt:lpstr>
      <vt:lpstr>Wiederholung: Das Byte</vt:lpstr>
      <vt:lpstr>Aufbau des Dezimalsystems (Zehnersystems):</vt:lpstr>
      <vt:lpstr>Binärzahlen</vt:lpstr>
      <vt:lpstr>Dezimal  Binär</vt:lpstr>
      <vt:lpstr>Übungsblatt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und Daten</dc:title>
  <dc:creator>Marco Kümmel</dc:creator>
  <cp:lastModifiedBy>Marco Kümmel</cp:lastModifiedBy>
  <cp:revision>23</cp:revision>
  <dcterms:created xsi:type="dcterms:W3CDTF">2024-09-10T15:20:15Z</dcterms:created>
  <dcterms:modified xsi:type="dcterms:W3CDTF">2024-09-14T15:24:18Z</dcterms:modified>
</cp:coreProperties>
</file>