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80" r:id="rId3"/>
  </p:sldMasterIdLst>
  <p:notesMasterIdLst>
    <p:notesMasterId r:id="rId15"/>
  </p:notesMasterIdLst>
  <p:sldIdLst>
    <p:sldId id="313" r:id="rId4"/>
    <p:sldId id="270" r:id="rId5"/>
    <p:sldId id="318" r:id="rId6"/>
    <p:sldId id="319" r:id="rId7"/>
    <p:sldId id="320" r:id="rId8"/>
    <p:sldId id="271" r:id="rId9"/>
    <p:sldId id="324" r:id="rId10"/>
    <p:sldId id="325" r:id="rId11"/>
    <p:sldId id="310" r:id="rId12"/>
    <p:sldId id="322" r:id="rId13"/>
    <p:sldId id="32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9" autoAdjust="0"/>
    <p:restoredTop sz="95743" autoAdjust="0"/>
  </p:normalViewPr>
  <p:slideViewPr>
    <p:cSldViewPr snapToGrid="0">
      <p:cViewPr varScale="1">
        <p:scale>
          <a:sx n="73" d="100"/>
          <a:sy n="73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91B4C-39E3-43E2-8DEF-C7E32D945CFF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DB819-07F9-4E73-A65A-97E1F5A84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324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06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47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255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485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206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062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240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493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6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633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4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425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551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574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710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7438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4844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761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7702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8398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803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49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6146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7723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6080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275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0521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69639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4161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9263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8361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4747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00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78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7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3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7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70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80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82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E12D-DED8-41A7-B3DF-7EE0264BA4B3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897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ise.de/newsticker/meldung/IPv4-Adressen-immer-knapper-Adressklau-sogar-mit-gefaelschter-Sterbeurkunde-3872129.html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454F4-937F-4439-A1B0-E6E562F21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201" y="394855"/>
            <a:ext cx="3191598" cy="624754"/>
          </a:xfrm>
        </p:spPr>
        <p:txBody>
          <a:bodyPr/>
          <a:lstStyle/>
          <a:p>
            <a:r>
              <a:rPr lang="de-DE" dirty="0"/>
              <a:t>Adressierung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1DA3AC7-946E-209D-53FC-D59545FE7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42655"/>
            <a:ext cx="60960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805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C41F1-6B01-432F-8F87-946C81898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IP-Adressen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A217D31-17E5-48DC-AB2F-4441D38DBFB3}"/>
              </a:ext>
            </a:extLst>
          </p:cNvPr>
          <p:cNvSpPr txBox="1"/>
          <p:nvPr/>
        </p:nvSpPr>
        <p:spPr>
          <a:xfrm>
            <a:off x="1141412" y="1665693"/>
            <a:ext cx="958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dirty="0"/>
              <a:t>Gib für R 01 und R 02 an, wie viele Geräte theoretisch im Netzwerk angeschlossen werden können.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D92C2A2-4909-4A85-86AC-0DEDCE30B022}"/>
              </a:ext>
            </a:extLst>
          </p:cNvPr>
          <p:cNvGraphicFramePr>
            <a:graphicFrameLocks noGrp="1"/>
          </p:cNvGraphicFramePr>
          <p:nvPr/>
        </p:nvGraphicFramePr>
        <p:xfrm>
          <a:off x="2342650" y="2618575"/>
          <a:ext cx="6205542" cy="260715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866941">
                  <a:extLst>
                    <a:ext uri="{9D8B030D-6E8A-4147-A177-3AD203B41FA5}">
                      <a16:colId xmlns:a16="http://schemas.microsoft.com/office/drawing/2014/main" val="1030779377"/>
                    </a:ext>
                  </a:extLst>
                </a:gridCol>
                <a:gridCol w="2828229">
                  <a:extLst>
                    <a:ext uri="{9D8B030D-6E8A-4147-A177-3AD203B41FA5}">
                      <a16:colId xmlns:a16="http://schemas.microsoft.com/office/drawing/2014/main" val="3222578314"/>
                    </a:ext>
                  </a:extLst>
                </a:gridCol>
                <a:gridCol w="2510372">
                  <a:extLst>
                    <a:ext uri="{9D8B030D-6E8A-4147-A177-3AD203B41FA5}">
                      <a16:colId xmlns:a16="http://schemas.microsoft.com/office/drawing/2014/main" val="2262958509"/>
                    </a:ext>
                  </a:extLst>
                </a:gridCol>
              </a:tblGrid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Rechner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Subnetzmaske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IP-Adresse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1894470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01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255.255.255.000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192.168.0.10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087104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02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255.255.000.000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192.168.2.11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5782854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03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255.255.255.000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192.168.0.12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3775154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255.255.255.224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192.168.1.13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9491212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05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255.255.000.000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192.168.3.14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0809291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06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255.255.255.224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192.168.1.27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472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203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C41F1-6B01-432F-8F87-946C81898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IP-Adressen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A217D31-17E5-48DC-AB2F-4441D38DBFB3}"/>
              </a:ext>
            </a:extLst>
          </p:cNvPr>
          <p:cNvSpPr txBox="1"/>
          <p:nvPr/>
        </p:nvSpPr>
        <p:spPr>
          <a:xfrm>
            <a:off x="1141412" y="1665693"/>
            <a:ext cx="958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dirty="0"/>
              <a:t>Gib für R 01 und R 02 an, wie viele Geräte theoretisch im Netzwerk angeschlossen werden können.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D92C2A2-4909-4A85-86AC-0DEDCE30B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015355"/>
              </p:ext>
            </p:extLst>
          </p:nvPr>
        </p:nvGraphicFramePr>
        <p:xfrm>
          <a:off x="1141412" y="2405215"/>
          <a:ext cx="6205542" cy="111735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866941">
                  <a:extLst>
                    <a:ext uri="{9D8B030D-6E8A-4147-A177-3AD203B41FA5}">
                      <a16:colId xmlns:a16="http://schemas.microsoft.com/office/drawing/2014/main" val="1030779377"/>
                    </a:ext>
                  </a:extLst>
                </a:gridCol>
                <a:gridCol w="2828229">
                  <a:extLst>
                    <a:ext uri="{9D8B030D-6E8A-4147-A177-3AD203B41FA5}">
                      <a16:colId xmlns:a16="http://schemas.microsoft.com/office/drawing/2014/main" val="3222578314"/>
                    </a:ext>
                  </a:extLst>
                </a:gridCol>
                <a:gridCol w="2510372">
                  <a:extLst>
                    <a:ext uri="{9D8B030D-6E8A-4147-A177-3AD203B41FA5}">
                      <a16:colId xmlns:a16="http://schemas.microsoft.com/office/drawing/2014/main" val="2262958509"/>
                    </a:ext>
                  </a:extLst>
                </a:gridCol>
              </a:tblGrid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Rechner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Subnetzmaske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IP-Adresse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1894470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01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255.255.255.000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192.168.0.10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087104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02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255.255.000.000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192.168.2.11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5782854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DA80DB72-E45D-A3C4-0537-65D19631BE3A}"/>
              </a:ext>
            </a:extLst>
          </p:cNvPr>
          <p:cNvSpPr txBox="1"/>
          <p:nvPr/>
        </p:nvSpPr>
        <p:spPr>
          <a:xfrm>
            <a:off x="1141412" y="3892758"/>
            <a:ext cx="9668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 01: 	0 bis 255, also 256 mögliche Adressen</a:t>
            </a:r>
          </a:p>
          <a:p>
            <a:r>
              <a:rPr lang="de-DE" dirty="0"/>
              <a:t>	aber es dürfen nur 254 verwendet werden (exklusive 0 und 255)</a:t>
            </a:r>
          </a:p>
          <a:p>
            <a:endParaRPr lang="de-DE" dirty="0"/>
          </a:p>
          <a:p>
            <a:r>
              <a:rPr lang="de-DE" dirty="0"/>
              <a:t>R 02: 	256 * 256 = 65536, also 65534</a:t>
            </a:r>
          </a:p>
        </p:txBody>
      </p:sp>
    </p:spTree>
    <p:extLst>
      <p:ext uri="{BB962C8B-B14F-4D97-AF65-F5344CB8AC3E}">
        <p14:creationId xmlns:p14="http://schemas.microsoft.com/office/powerpoint/2010/main" val="10171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7A493A-D194-4229-A983-F0C273F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Adressierung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3197E8-2779-4E1C-AD73-29A7D2171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Computer arbeiten mit Zahlen statt Namen.</a:t>
            </a:r>
          </a:p>
          <a:p>
            <a:r>
              <a:rPr lang="de-DE" dirty="0"/>
              <a:t>Jedem Computer wird eine Zahl zugewiesen.</a:t>
            </a:r>
          </a:p>
          <a:p>
            <a:r>
              <a:rPr lang="de-DE" dirty="0"/>
              <a:t>IPv4 (über 4 Milliarden Adressen)</a:t>
            </a:r>
          </a:p>
          <a:p>
            <a:pPr lvl="1"/>
            <a:r>
              <a:rPr lang="de-DE" dirty="0"/>
              <a:t>192.168.0.10</a:t>
            </a:r>
          </a:p>
          <a:p>
            <a:pPr lvl="1"/>
            <a:r>
              <a:rPr lang="de-DE" dirty="0"/>
              <a:t>Anzahl zu gering (geht bis zur Fälschung von </a:t>
            </a:r>
            <a:r>
              <a:rPr lang="de-DE" dirty="0">
                <a:hlinkClick r:id="rId2"/>
              </a:rPr>
              <a:t>Todesurkunden</a:t>
            </a:r>
            <a:r>
              <a:rPr lang="de-DE" dirty="0"/>
              <a:t>)</a:t>
            </a:r>
          </a:p>
          <a:p>
            <a:r>
              <a:rPr lang="de-DE" dirty="0"/>
              <a:t>IPv6 (340 Sextillionen) (600 Billiarden Adressen / mm² Erdoberfläche)</a:t>
            </a:r>
          </a:p>
        </p:txBody>
      </p:sp>
    </p:spTree>
    <p:extLst>
      <p:ext uri="{BB962C8B-B14F-4D97-AF65-F5344CB8AC3E}">
        <p14:creationId xmlns:p14="http://schemas.microsoft.com/office/powerpoint/2010/main" val="177108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7A493A-D194-4229-A983-F0C273F8D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530" y="234055"/>
            <a:ext cx="9905998" cy="1023245"/>
          </a:xfrm>
        </p:spPr>
        <p:txBody>
          <a:bodyPr/>
          <a:lstStyle/>
          <a:p>
            <a:r>
              <a:rPr lang="de-DE" cap="none" dirty="0">
                <a:latin typeface="Calibri" panose="020F0502020204030204" pitchFamily="34" charset="0"/>
                <a:cs typeface="Calibri" panose="020F0502020204030204" pitchFamily="34" charset="0"/>
              </a:rPr>
              <a:t>IPv4 Adressierung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0457002-560E-12E6-0018-3351BF9FB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30" y="1373158"/>
            <a:ext cx="8314315" cy="88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Folge von 4 Bytes, demnach eine Folge von 32 Bits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Beispiel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 11000000 10101000 00000000 00000001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86A6D13F-5AA4-C80B-0097-1A63BB3A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30" y="2520418"/>
            <a:ext cx="9810606" cy="1295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Darstellung byteweise in natürlichen Zahlen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rennung der Bytes mit einem Punkt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Beispiel:  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192.168.0.1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60F5FE48-B7B5-3A4C-C75D-B91B3AAB9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30" y="4146190"/>
            <a:ext cx="9810606" cy="46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einer IP-Adresse vorkommende Zahlen liegen daher nur im Bereich 0..255 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718CCD8-0D8E-51A1-4ABE-5F6A9BEF6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30" y="4887260"/>
            <a:ext cx="9810606" cy="46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Aufgrund der Konstruktion gibt es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de-DE" altLang="de-DE" b="0" i="0" u="none" strike="noStrike" cap="none" normalizeH="0" baseline="3000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4.294.967.296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verschiedene IP Adressen.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369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7A493A-D194-4229-A983-F0C273F8D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530" y="234055"/>
            <a:ext cx="9905998" cy="1023245"/>
          </a:xfrm>
        </p:spPr>
        <p:txBody>
          <a:bodyPr/>
          <a:lstStyle/>
          <a:p>
            <a:r>
              <a:rPr lang="de-DE" cap="none" dirty="0">
                <a:latin typeface="Calibri" panose="020F0502020204030204" pitchFamily="34" charset="0"/>
                <a:cs typeface="Calibri" panose="020F0502020204030204" pitchFamily="34" charset="0"/>
              </a:rPr>
              <a:t>IPv6 Adressierung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0457002-560E-12E6-0018-3351BF9FB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30" y="1165549"/>
            <a:ext cx="8314315" cy="212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 Blöcke zu je </a:t>
            </a:r>
            <a:r>
              <a: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 Bits = 8*2 Bytes = 16 Bytes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Jeder Block ist eine </a:t>
            </a:r>
            <a:r>
              <a:rPr lang="de-DE" dirty="0"/>
              <a:t>vierstellige hexadezimale Zahl (=&gt; 16 Bit)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dirty="0"/>
              <a:t>Trennung der Blöcke durch Doppelpunkte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Beispiel:</a:t>
            </a:r>
            <a:r>
              <a:rPr lang="de-DE" altLang="de-DE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de-DE" dirty="0">
                <a:solidFill>
                  <a:srgbClr val="FFFF00"/>
                </a:solidFill>
              </a:rPr>
              <a:t>2001:0620:0000:0000:0211:24FF:FE80:C12C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de-DE" altLang="de-DE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718CCD8-0D8E-51A1-4ABE-5F6A9BEF6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30" y="3334239"/>
            <a:ext cx="9810606" cy="879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Aufgrund der Konstruktion gibt es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de-DE" altLang="de-DE" b="0" i="0" u="none" strike="noStrike" cap="none" normalizeH="0" baseline="3000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16*8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2</a:t>
            </a:r>
            <a:r>
              <a:rPr lang="de-DE" altLang="de-DE" baseline="30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128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de-DE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340.282.366.900.000.000.000.000.000.000.000.000.000</a:t>
            </a:r>
            <a:r>
              <a:rPr lang="de-DE" dirty="0"/>
              <a:t>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de-DE" dirty="0">
                <a:solidFill>
                  <a:srgbClr val="FFFF00"/>
                </a:solidFill>
              </a:rPr>
              <a:t>3,4 x 10</a:t>
            </a:r>
            <a:r>
              <a:rPr lang="de-DE" baseline="30000" dirty="0">
                <a:solidFill>
                  <a:srgbClr val="FFFF00"/>
                </a:solidFill>
              </a:rPr>
              <a:t>38 </a:t>
            </a:r>
            <a:r>
              <a:rPr lang="de-DE" dirty="0">
                <a:solidFill>
                  <a:srgbClr val="FFFF00"/>
                </a:solidFill>
              </a:rPr>
              <a:t>= ca. 340 Sextillionen 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verschiedene IP Adressen.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127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A998E01-25D9-1B12-6651-68D95E89C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78574"/>
            <a:ext cx="8436032" cy="505978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86CF4BA2-D16B-7B35-CF8D-E25ED540EBD5}"/>
              </a:ext>
            </a:extLst>
          </p:cNvPr>
          <p:cNvSpPr txBox="1"/>
          <p:nvPr/>
        </p:nvSpPr>
        <p:spPr>
          <a:xfrm>
            <a:off x="1958687" y="5706979"/>
            <a:ext cx="60994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dirty="0"/>
              <a:t>https://www.scaleuptech.com/de/blog/ipv4-vs-ipv6/</a:t>
            </a:r>
          </a:p>
        </p:txBody>
      </p:sp>
    </p:spTree>
    <p:extLst>
      <p:ext uri="{BB962C8B-B14F-4D97-AF65-F5344CB8AC3E}">
        <p14:creationId xmlns:p14="http://schemas.microsoft.com/office/powerpoint/2010/main" val="380807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01F43B-8A40-408D-B921-17916B44A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619127"/>
            <a:ext cx="9906000" cy="954108"/>
          </a:xfrm>
        </p:spPr>
        <p:txBody>
          <a:bodyPr/>
          <a:lstStyle/>
          <a:p>
            <a:r>
              <a:rPr lang="de-DE" dirty="0"/>
              <a:t>IPv4 Adressierung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0DD2CF-56E4-4DFA-8B39-C10304CAC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532508"/>
            <a:ext cx="4649783" cy="823912"/>
          </a:xfrm>
        </p:spPr>
        <p:txBody>
          <a:bodyPr/>
          <a:lstStyle/>
          <a:p>
            <a:r>
              <a:rPr lang="de-DE" dirty="0"/>
              <a:t>IPv4 (Computer)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67C892-6020-4B04-A83E-CC695A79C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0" y="2356419"/>
            <a:ext cx="4878391" cy="2717801"/>
          </a:xfrm>
        </p:spPr>
        <p:txBody>
          <a:bodyPr/>
          <a:lstStyle/>
          <a:p>
            <a:r>
              <a:rPr lang="de-DE" dirty="0"/>
              <a:t>Netzteil</a:t>
            </a:r>
          </a:p>
          <a:p>
            <a:r>
              <a:rPr lang="de-DE" dirty="0"/>
              <a:t>Geräteteil</a:t>
            </a:r>
          </a:p>
          <a:p>
            <a:r>
              <a:rPr lang="de-DE" u="sng" dirty="0"/>
              <a:t>192.168.000</a:t>
            </a:r>
            <a:r>
              <a:rPr lang="de-DE" dirty="0"/>
              <a:t>.010(IP-Adresse)</a:t>
            </a:r>
          </a:p>
          <a:p>
            <a:r>
              <a:rPr lang="de-DE" u="sng" dirty="0"/>
              <a:t>255.255.255</a:t>
            </a:r>
            <a:r>
              <a:rPr lang="de-DE" dirty="0"/>
              <a:t>.000 (Netzmaske)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56A004-F840-404C-91A6-6C20182E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8" y="1532507"/>
            <a:ext cx="4646602" cy="823912"/>
          </a:xfrm>
        </p:spPr>
        <p:txBody>
          <a:bodyPr/>
          <a:lstStyle/>
          <a:p>
            <a:r>
              <a:rPr lang="de-DE" dirty="0"/>
              <a:t>Personen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D5F0B37-BCF7-4F4C-80BF-EC52E97CD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6419"/>
            <a:ext cx="4875210" cy="2717801"/>
          </a:xfrm>
        </p:spPr>
        <p:txBody>
          <a:bodyPr/>
          <a:lstStyle/>
          <a:p>
            <a:r>
              <a:rPr lang="de-DE" dirty="0"/>
              <a:t>Straße</a:t>
            </a:r>
          </a:p>
          <a:p>
            <a:r>
              <a:rPr lang="de-DE" dirty="0"/>
              <a:t>Hausnummer</a:t>
            </a:r>
          </a:p>
          <a:p>
            <a:r>
              <a:rPr lang="de-DE" dirty="0"/>
              <a:t>Berliner Str. 72a</a:t>
            </a:r>
          </a:p>
          <a:p>
            <a:pPr lvl="1"/>
            <a:r>
              <a:rPr lang="de-DE" dirty="0"/>
              <a:t>Dritte Tür im Innenhof</a:t>
            </a:r>
          </a:p>
        </p:txBody>
      </p:sp>
      <p:graphicFrame>
        <p:nvGraphicFramePr>
          <p:cNvPr id="7" name="Inhaltsplatzhalter 3">
            <a:extLst>
              <a:ext uri="{FF2B5EF4-FFF2-40B4-BE49-F238E27FC236}">
                <a16:creationId xmlns:a16="http://schemas.microsoft.com/office/drawing/2014/main" id="{E254B203-D283-46AA-9E49-1A15A9470B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077953"/>
              </p:ext>
            </p:extLst>
          </p:nvPr>
        </p:nvGraphicFramePr>
        <p:xfrm>
          <a:off x="1726142" y="5074220"/>
          <a:ext cx="7580557" cy="792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61164">
                  <a:extLst>
                    <a:ext uri="{9D8B030D-6E8A-4147-A177-3AD203B41FA5}">
                      <a16:colId xmlns:a16="http://schemas.microsoft.com/office/drawing/2014/main" val="2839756888"/>
                    </a:ext>
                  </a:extLst>
                </a:gridCol>
                <a:gridCol w="311967">
                  <a:extLst>
                    <a:ext uri="{9D8B030D-6E8A-4147-A177-3AD203B41FA5}">
                      <a16:colId xmlns:a16="http://schemas.microsoft.com/office/drawing/2014/main" val="703237025"/>
                    </a:ext>
                  </a:extLst>
                </a:gridCol>
                <a:gridCol w="1661164">
                  <a:extLst>
                    <a:ext uri="{9D8B030D-6E8A-4147-A177-3AD203B41FA5}">
                      <a16:colId xmlns:a16="http://schemas.microsoft.com/office/drawing/2014/main" val="2295404744"/>
                    </a:ext>
                  </a:extLst>
                </a:gridCol>
                <a:gridCol w="311967">
                  <a:extLst>
                    <a:ext uri="{9D8B030D-6E8A-4147-A177-3AD203B41FA5}">
                      <a16:colId xmlns:a16="http://schemas.microsoft.com/office/drawing/2014/main" val="2034324384"/>
                    </a:ext>
                  </a:extLst>
                </a:gridCol>
                <a:gridCol w="1661164">
                  <a:extLst>
                    <a:ext uri="{9D8B030D-6E8A-4147-A177-3AD203B41FA5}">
                      <a16:colId xmlns:a16="http://schemas.microsoft.com/office/drawing/2014/main" val="317322703"/>
                    </a:ext>
                  </a:extLst>
                </a:gridCol>
                <a:gridCol w="311967">
                  <a:extLst>
                    <a:ext uri="{9D8B030D-6E8A-4147-A177-3AD203B41FA5}">
                      <a16:colId xmlns:a16="http://schemas.microsoft.com/office/drawing/2014/main" val="3964457648"/>
                    </a:ext>
                  </a:extLst>
                </a:gridCol>
                <a:gridCol w="1661164">
                  <a:extLst>
                    <a:ext uri="{9D8B030D-6E8A-4147-A177-3AD203B41FA5}">
                      <a16:colId xmlns:a16="http://schemas.microsoft.com/office/drawing/2014/main" val="775049925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192</a:t>
                      </a:r>
                      <a:endParaRPr lang="de-DE" sz="20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168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/>
                        <a:t>010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9744824"/>
                  </a:ext>
                </a:extLst>
              </a:tr>
              <a:tr h="357748">
                <a:tc gridSpan="5"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chemeClr val="accent2"/>
                          </a:solidFill>
                        </a:rPr>
                        <a:t>Netzwerkteil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B050"/>
                          </a:solidFill>
                        </a:rPr>
                        <a:t>Geräteteil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3583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46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2B7CE-7B86-4132-B600-774B48D23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9560"/>
            <a:ext cx="9905998" cy="1478570"/>
          </a:xfrm>
        </p:spPr>
        <p:txBody>
          <a:bodyPr/>
          <a:lstStyle/>
          <a:p>
            <a:r>
              <a:rPr lang="de-DE" dirty="0"/>
              <a:t>(Sub-)Netzmaske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B9B0AB0-7FDC-4612-A24B-679CB49CA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88130"/>
            <a:ext cx="9905999" cy="4967945"/>
          </a:xfrm>
        </p:spPr>
        <p:txBody>
          <a:bodyPr>
            <a:normAutofit lnSpcReduction="10000"/>
          </a:bodyPr>
          <a:lstStyle/>
          <a:p>
            <a:r>
              <a:rPr lang="de-DE" dirty="0"/>
              <a:t>Die IP-Adresse und die Netzmaske müssen binär dargestellt werden, um den Zusammenhang vollständig zu verstehen:</a:t>
            </a:r>
          </a:p>
          <a:p>
            <a:r>
              <a:rPr lang="de-DE" dirty="0"/>
              <a:t>IP:	</a:t>
            </a:r>
            <a:r>
              <a:rPr lang="de-DE" u="sng" dirty="0"/>
              <a:t>192.168.000</a:t>
            </a:r>
            <a:r>
              <a:rPr lang="de-DE" dirty="0"/>
              <a:t>.010 = </a:t>
            </a:r>
            <a:r>
              <a:rPr lang="de-DE" u="sng" dirty="0"/>
              <a:t>11000000.10101000.00000000</a:t>
            </a:r>
            <a:r>
              <a:rPr lang="de-DE" dirty="0"/>
              <a:t>.00001010</a:t>
            </a:r>
          </a:p>
          <a:p>
            <a:r>
              <a:rPr lang="de-DE" dirty="0"/>
              <a:t>Netzmaske: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u="sng" dirty="0"/>
              <a:t>255.255.255</a:t>
            </a:r>
            <a:r>
              <a:rPr lang="de-DE" dirty="0"/>
              <a:t>.000 = </a:t>
            </a:r>
            <a:r>
              <a:rPr lang="de-DE" u="sng" dirty="0"/>
              <a:t>11111111.11111111.11111111</a:t>
            </a:r>
            <a:r>
              <a:rPr lang="de-DE" dirty="0"/>
              <a:t>.00000000</a:t>
            </a:r>
          </a:p>
          <a:p>
            <a:r>
              <a:rPr lang="de-DE" dirty="0"/>
              <a:t>Nun gilt folgende einfache Regel: Überall dort, wo die Netzmaske 1er hat, gehört der entsprechende Teil der IP-Adresse zum Netzteil. Die </a:t>
            </a:r>
            <a:r>
              <a:rPr lang="de-DE" u="sng" dirty="0"/>
              <a:t>restlichen</a:t>
            </a:r>
            <a:r>
              <a:rPr lang="de-DE" dirty="0"/>
              <a:t> Bits (Netzmaske 0) können für verschiedene Geräte frei vergeben werden.</a:t>
            </a:r>
          </a:p>
          <a:p>
            <a:r>
              <a:rPr lang="de-DE" dirty="0"/>
              <a:t>Alle Geräte innerhalb eines Netzwerks können genau dann direkt miteinander kommunizieren, wenn sie denselben Netzteil besitzen.</a:t>
            </a:r>
          </a:p>
        </p:txBody>
      </p:sp>
    </p:spTree>
    <p:extLst>
      <p:ext uri="{BB962C8B-B14F-4D97-AF65-F5344CB8AC3E}">
        <p14:creationId xmlns:p14="http://schemas.microsoft.com/office/powerpoint/2010/main" val="390895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A589E-F28F-4C73-BFCC-630F37A0E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13718"/>
            <a:ext cx="9905998" cy="1478570"/>
          </a:xfrm>
        </p:spPr>
        <p:txBody>
          <a:bodyPr/>
          <a:lstStyle/>
          <a:p>
            <a:r>
              <a:rPr lang="de-DE" dirty="0"/>
              <a:t>(Sub-)Netzmaske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939028-3845-4BE5-B2B3-571D59D0B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09554"/>
            <a:ext cx="9905999" cy="4604160"/>
          </a:xfrm>
        </p:spPr>
        <p:txBody>
          <a:bodyPr>
            <a:normAutofit lnSpcReduction="10000"/>
          </a:bodyPr>
          <a:lstStyle/>
          <a:p>
            <a:r>
              <a:rPr lang="de-DE" dirty="0"/>
              <a:t>Netzmasken können auch komplizierter sein:</a:t>
            </a:r>
          </a:p>
          <a:p>
            <a:pPr marL="0" indent="0">
              <a:buNone/>
            </a:pPr>
            <a:r>
              <a:rPr lang="de-DE" dirty="0"/>
              <a:t>	255.255.255.224 = 11111111.11111111.11111111.11100000</a:t>
            </a:r>
          </a:p>
          <a:p>
            <a:r>
              <a:rPr lang="de-DE" dirty="0"/>
              <a:t>Es gilt bei Netzmasken immer die Regel: 1er müssen links beginnen und dürfen nicht zwischendrin von 0ern unterbrochen sein.</a:t>
            </a:r>
          </a:p>
          <a:p>
            <a:r>
              <a:rPr lang="de-DE" dirty="0"/>
              <a:t>In diesem Fall hätte die IP-Adresse 192.168.0.134 den folgenden Netzteil</a:t>
            </a:r>
          </a:p>
          <a:p>
            <a:pPr marL="0" indent="0">
              <a:buNone/>
            </a:pPr>
            <a:r>
              <a:rPr lang="de-DE" dirty="0"/>
              <a:t>	192.168.000.134 = </a:t>
            </a:r>
            <a:r>
              <a:rPr lang="de-DE" u="sng" dirty="0"/>
              <a:t>11000000.10101000.00000000.100</a:t>
            </a:r>
            <a:r>
              <a:rPr lang="de-DE" dirty="0"/>
              <a:t>00110</a:t>
            </a:r>
          </a:p>
          <a:p>
            <a:pPr marL="0" indent="0">
              <a:buNone/>
            </a:pPr>
            <a:r>
              <a:rPr lang="de-DE" dirty="0"/>
              <a:t>Der Netzteil lautet damit 192.168.000.128 (da nur die erste 1 vom letzten Block relevant ist). Als Geräteteil können vergeben werden: Die letzten 5 Bitfolgen 00000 bis 11111</a:t>
            </a:r>
          </a:p>
        </p:txBody>
      </p:sp>
    </p:spTree>
    <p:extLst>
      <p:ext uri="{BB962C8B-B14F-4D97-AF65-F5344CB8AC3E}">
        <p14:creationId xmlns:p14="http://schemas.microsoft.com/office/powerpoint/2010/main" val="122248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C41F1-6B01-432F-8F87-946C81898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IP-Adressen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A217D31-17E5-48DC-AB2F-4441D38DBFB3}"/>
              </a:ext>
            </a:extLst>
          </p:cNvPr>
          <p:cNvSpPr txBox="1"/>
          <p:nvPr/>
        </p:nvSpPr>
        <p:spPr>
          <a:xfrm>
            <a:off x="1141412" y="1665693"/>
            <a:ext cx="95872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dirty="0"/>
              <a:t>Bestimme für jeden Rechner seinen Netzteil und den Geräteanteil der IP-Adresse.</a:t>
            </a:r>
          </a:p>
          <a:p>
            <a:pPr lvl="0"/>
            <a:r>
              <a:rPr lang="de-DE" sz="2000" dirty="0"/>
              <a:t>Gib an, welche der Rechner gemäß dieser Konfiguration miteinander kommunizieren können.</a:t>
            </a:r>
          </a:p>
          <a:p>
            <a:pPr lvl="0"/>
            <a:endParaRPr lang="de-DE" sz="2000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D92C2A2-4909-4A85-86AC-0DEDCE30B022}"/>
              </a:ext>
            </a:extLst>
          </p:cNvPr>
          <p:cNvGraphicFramePr>
            <a:graphicFrameLocks noGrp="1"/>
          </p:cNvGraphicFramePr>
          <p:nvPr/>
        </p:nvGraphicFramePr>
        <p:xfrm>
          <a:off x="2342650" y="2618575"/>
          <a:ext cx="6205542" cy="260715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866941">
                  <a:extLst>
                    <a:ext uri="{9D8B030D-6E8A-4147-A177-3AD203B41FA5}">
                      <a16:colId xmlns:a16="http://schemas.microsoft.com/office/drawing/2014/main" val="1030779377"/>
                    </a:ext>
                  </a:extLst>
                </a:gridCol>
                <a:gridCol w="2828229">
                  <a:extLst>
                    <a:ext uri="{9D8B030D-6E8A-4147-A177-3AD203B41FA5}">
                      <a16:colId xmlns:a16="http://schemas.microsoft.com/office/drawing/2014/main" val="3222578314"/>
                    </a:ext>
                  </a:extLst>
                </a:gridCol>
                <a:gridCol w="2510372">
                  <a:extLst>
                    <a:ext uri="{9D8B030D-6E8A-4147-A177-3AD203B41FA5}">
                      <a16:colId xmlns:a16="http://schemas.microsoft.com/office/drawing/2014/main" val="2262958509"/>
                    </a:ext>
                  </a:extLst>
                </a:gridCol>
              </a:tblGrid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Rechner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Subnetzmaske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IP-Adresse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1894470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01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255.255.255.000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192.168.0.10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087104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02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255.255.000.000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192.168.2.11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5782854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03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255.255.255.000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192.168.0.12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3775154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255.255.255.224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192.168.1.13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9491212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05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255.255.000.000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192.168.3.14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0809291"/>
                  </a:ext>
                </a:extLst>
              </a:tr>
              <a:tr h="372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R 06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255.255.255.224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192.168.1.27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472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525743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chaltkreis">
  <a:themeElements>
    <a:clrScheme name="Schaltkreis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chaltkreis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haltkreis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Microsoft Office PowerPoint</Application>
  <PresentationFormat>Breitbild</PresentationFormat>
  <Paragraphs>120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11</vt:i4>
      </vt:variant>
    </vt:vector>
  </HeadingPairs>
  <TitlesOfParts>
    <vt:vector size="22" baseType="lpstr">
      <vt:lpstr>MS Mincho</vt:lpstr>
      <vt:lpstr>Arial</vt:lpstr>
      <vt:lpstr>Calibri</vt:lpstr>
      <vt:lpstr>Calibri Light</vt:lpstr>
      <vt:lpstr>Times New Roman</vt:lpstr>
      <vt:lpstr>Trebuchet MS</vt:lpstr>
      <vt:lpstr>Tw Cen MT</vt:lpstr>
      <vt:lpstr>Wingdings 2</vt:lpstr>
      <vt:lpstr>HDOfficeLightV0</vt:lpstr>
      <vt:lpstr>1_HDOfficeLightV0</vt:lpstr>
      <vt:lpstr>Schaltkreis</vt:lpstr>
      <vt:lpstr>Adressierung</vt:lpstr>
      <vt:lpstr>Adressierung</vt:lpstr>
      <vt:lpstr>IPv4 Adressierung</vt:lpstr>
      <vt:lpstr>IPv6 Adressierung</vt:lpstr>
      <vt:lpstr>PowerPoint-Präsentation</vt:lpstr>
      <vt:lpstr>IPv4 Adressierung</vt:lpstr>
      <vt:lpstr>(Sub-)Netzmaske</vt:lpstr>
      <vt:lpstr>(Sub-)Netzmaske</vt:lpstr>
      <vt:lpstr>IP-Adressen</vt:lpstr>
      <vt:lpstr>IP-Adressen</vt:lpstr>
      <vt:lpstr>IP-Adressen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Netzwerke</dc:title>
  <dc:creator/>
  <cp:lastModifiedBy>Marco Kümmel</cp:lastModifiedBy>
  <cp:revision>66</cp:revision>
  <dcterms:created xsi:type="dcterms:W3CDTF">2020-06-29T08:35:41Z</dcterms:created>
  <dcterms:modified xsi:type="dcterms:W3CDTF">2024-09-14T15:42:12Z</dcterms:modified>
</cp:coreProperties>
</file>